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6.jpg" ContentType="image/jpg"/>
  <Override PartName="/ppt/notesSlides/notesSlide17.xml" ContentType="application/vnd.openxmlformats-officedocument.presentationml.notesSlide+xml"/>
  <Override PartName="/ppt/media/image17.jpg" ContentType="image/jpg"/>
  <Override PartName="/ppt/notesSlides/notesSlide18.xml" ContentType="application/vnd.openxmlformats-officedocument.presentationml.notesSlide+xml"/>
  <Override PartName="/ppt/media/image18.jpg" ContentType="image/jpg"/>
  <Override PartName="/ppt/notesSlides/notesSlide19.xml" ContentType="application/vnd.openxmlformats-officedocument.presentationml.notesSlide+xml"/>
  <Override PartName="/ppt/media/image19.jpg" ContentType="image/jp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image27.jpg" ContentType="image/jpg"/>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5"/>
  </p:notesMasterIdLst>
  <p:handoutMasterIdLst>
    <p:handoutMasterId r:id="rId56"/>
  </p:handoutMasterIdLst>
  <p:sldIdLst>
    <p:sldId id="256" r:id="rId6"/>
    <p:sldId id="257" r:id="rId7"/>
    <p:sldId id="258" r:id="rId8"/>
    <p:sldId id="354" r:id="rId9"/>
    <p:sldId id="353" r:id="rId10"/>
    <p:sldId id="374" r:id="rId11"/>
    <p:sldId id="260" r:id="rId12"/>
    <p:sldId id="259" r:id="rId13"/>
    <p:sldId id="370" r:id="rId14"/>
    <p:sldId id="375" r:id="rId15"/>
    <p:sldId id="357" r:id="rId16"/>
    <p:sldId id="268" r:id="rId17"/>
    <p:sldId id="383" r:id="rId18"/>
    <p:sldId id="276" r:id="rId19"/>
    <p:sldId id="368" r:id="rId20"/>
    <p:sldId id="270" r:id="rId21"/>
    <p:sldId id="271" r:id="rId22"/>
    <p:sldId id="272" r:id="rId23"/>
    <p:sldId id="273" r:id="rId24"/>
    <p:sldId id="369" r:id="rId25"/>
    <p:sldId id="266" r:id="rId26"/>
    <p:sldId id="267" r:id="rId27"/>
    <p:sldId id="275" r:id="rId28"/>
    <p:sldId id="380" r:id="rId29"/>
    <p:sldId id="381" r:id="rId30"/>
    <p:sldId id="277" r:id="rId31"/>
    <p:sldId id="373" r:id="rId32"/>
    <p:sldId id="372" r:id="rId33"/>
    <p:sldId id="280" r:id="rId34"/>
    <p:sldId id="365" r:id="rId35"/>
    <p:sldId id="283" r:id="rId36"/>
    <p:sldId id="289" r:id="rId37"/>
    <p:sldId id="366" r:id="rId38"/>
    <p:sldId id="367" r:id="rId39"/>
    <p:sldId id="376" r:id="rId40"/>
    <p:sldId id="278" r:id="rId41"/>
    <p:sldId id="294" r:id="rId42"/>
    <p:sldId id="377" r:id="rId43"/>
    <p:sldId id="359" r:id="rId44"/>
    <p:sldId id="360" r:id="rId45"/>
    <p:sldId id="361" r:id="rId46"/>
    <p:sldId id="371" r:id="rId47"/>
    <p:sldId id="382" r:id="rId48"/>
    <p:sldId id="298" r:id="rId49"/>
    <p:sldId id="297" r:id="rId50"/>
    <p:sldId id="299" r:id="rId51"/>
    <p:sldId id="363" r:id="rId52"/>
    <p:sldId id="330" r:id="rId53"/>
    <p:sldId id="341" r:id="rId54"/>
  </p:sldIdLst>
  <p:sldSz cx="10693400" cy="7562850"/>
  <p:notesSz cx="7104063"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rtens Arianne" initials="MA" lastIdx="7" clrIdx="0"/>
  <p:cmAuthor id="7" name="Jonas Bervoets" initials="JB [7]" lastIdx="1" clrIdx="7">
    <p:extLst/>
  </p:cmAuthor>
  <p:cmAuthor id="1" name="Jonas Bervoets" initials="JB" lastIdx="40" clrIdx="1">
    <p:extLst/>
  </p:cmAuthor>
  <p:cmAuthor id="8" name="Jonas Bervoets" initials="JB [8]" lastIdx="1" clrIdx="8">
    <p:extLst/>
  </p:cmAuthor>
  <p:cmAuthor id="2" name="Jonas Bervoets" initials="JB [2]" lastIdx="1" clrIdx="2">
    <p:extLst/>
  </p:cmAuthor>
  <p:cmAuthor id="9" name="Jeroen Mentens" initials="JMEN" lastIdx="39" clrIdx="9"/>
  <p:cmAuthor id="3" name="Jonas Bervoets" initials="JB [3]" lastIdx="1" clrIdx="3">
    <p:extLst/>
  </p:cmAuthor>
  <p:cmAuthor id="10" name="Wuytens Isabelle" initials="WI" lastIdx="2" clrIdx="10"/>
  <p:cmAuthor id="4" name="Jonas Bervoets" initials="JB [4]" lastIdx="1" clrIdx="4">
    <p:extLst/>
  </p:cmAuthor>
  <p:cmAuthor id="11" name="Louis Matagne" initials="LM" lastIdx="8" clrIdx="11">
    <p:extLst>
      <p:ext uri="{19B8F6BF-5375-455C-9EA6-DF929625EA0E}">
        <p15:presenceInfo xmlns:p15="http://schemas.microsoft.com/office/powerpoint/2012/main" userId="e5daac68b38713e8" providerId="Windows Live"/>
      </p:ext>
    </p:extLst>
  </p:cmAuthor>
  <p:cmAuthor id="5" name="Jonas Bervoets" initials="JB [5]" lastIdx="1" clrIdx="5">
    <p:extLst/>
  </p:cmAuthor>
  <p:cmAuthor id="6" name="Jonas Bervoets" initials="JB [6]" lastIdx="1" clrIdx="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6"/>
    <a:srgbClr val="BBCF0E"/>
    <a:srgbClr val="DDF1F2"/>
    <a:srgbClr val="FFF000"/>
    <a:srgbClr val="E7E3E5"/>
    <a:srgbClr val="FFEE32"/>
    <a:srgbClr val="3C3C3C"/>
    <a:srgbClr val="EB5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23" autoAdjust="0"/>
    <p:restoredTop sz="56419" autoAdjust="0"/>
  </p:normalViewPr>
  <p:slideViewPr>
    <p:cSldViewPr>
      <p:cViewPr varScale="1">
        <p:scale>
          <a:sx n="41" d="100"/>
          <a:sy n="41" d="100"/>
        </p:scale>
        <p:origin x="1474" y="29"/>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3066"/>
    </p:cViewPr>
  </p:sorterViewPr>
  <p:notesViewPr>
    <p:cSldViewPr>
      <p:cViewPr>
        <p:scale>
          <a:sx n="150" d="100"/>
          <a:sy n="150" d="100"/>
        </p:scale>
        <p:origin x="1128" y="-202"/>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1"/>
            <a:ext cx="3078498" cy="513451"/>
          </a:xfrm>
          <a:prstGeom prst="rect">
            <a:avLst/>
          </a:prstGeom>
        </p:spPr>
        <p:txBody>
          <a:bodyPr vert="horz" lIns="86841" tIns="43420" rIns="86841" bIns="43420" rtlCol="0"/>
          <a:lstStyle>
            <a:lvl1pPr algn="l">
              <a:defRPr sz="1100"/>
            </a:lvl1pPr>
          </a:lstStyle>
          <a:p>
            <a:endParaRPr lang="nl-NL"/>
          </a:p>
        </p:txBody>
      </p:sp>
      <p:sp>
        <p:nvSpPr>
          <p:cNvPr id="3" name="Tijdelijke aanduiding voor datum 2"/>
          <p:cNvSpPr>
            <a:spLocks noGrp="1"/>
          </p:cNvSpPr>
          <p:nvPr>
            <p:ph type="dt" sz="quarter" idx="1"/>
          </p:nvPr>
        </p:nvSpPr>
        <p:spPr>
          <a:xfrm>
            <a:off x="4024512" y="1"/>
            <a:ext cx="3077443" cy="513451"/>
          </a:xfrm>
          <a:prstGeom prst="rect">
            <a:avLst/>
          </a:prstGeom>
        </p:spPr>
        <p:txBody>
          <a:bodyPr vert="horz" lIns="86841" tIns="43420" rIns="86841" bIns="43420" rtlCol="0"/>
          <a:lstStyle>
            <a:lvl1pPr algn="r">
              <a:defRPr sz="1100"/>
            </a:lvl1pPr>
          </a:lstStyle>
          <a:p>
            <a:fld id="{B4D1696E-E13D-0947-86EA-F11CD2B7D13C}" type="datetimeFigureOut">
              <a:rPr lang="nl-NL" smtClean="0"/>
              <a:t>22-3-2018</a:t>
            </a:fld>
            <a:endParaRPr lang="nl-NL"/>
          </a:p>
        </p:txBody>
      </p:sp>
      <p:sp>
        <p:nvSpPr>
          <p:cNvPr id="4" name="Tijdelijke aanduiding voor voettekst 3"/>
          <p:cNvSpPr>
            <a:spLocks noGrp="1"/>
          </p:cNvSpPr>
          <p:nvPr>
            <p:ph type="ftr" sz="quarter" idx="2"/>
          </p:nvPr>
        </p:nvSpPr>
        <p:spPr>
          <a:xfrm>
            <a:off x="0" y="9721164"/>
            <a:ext cx="3078498" cy="513449"/>
          </a:xfrm>
          <a:prstGeom prst="rect">
            <a:avLst/>
          </a:prstGeom>
        </p:spPr>
        <p:txBody>
          <a:bodyPr vert="horz" lIns="86841" tIns="43420" rIns="86841" bIns="43420" rtlCol="0" anchor="b"/>
          <a:lstStyle>
            <a:lvl1pPr algn="l">
              <a:defRPr sz="1100"/>
            </a:lvl1pPr>
          </a:lstStyle>
          <a:p>
            <a:endParaRPr lang="nl-NL"/>
          </a:p>
        </p:txBody>
      </p:sp>
      <p:sp>
        <p:nvSpPr>
          <p:cNvPr id="5" name="Tijdelijke aanduiding voor dianummer 4"/>
          <p:cNvSpPr>
            <a:spLocks noGrp="1"/>
          </p:cNvSpPr>
          <p:nvPr>
            <p:ph type="sldNum" sz="quarter" idx="3"/>
          </p:nvPr>
        </p:nvSpPr>
        <p:spPr>
          <a:xfrm>
            <a:off x="4024512" y="9721164"/>
            <a:ext cx="3077443" cy="513449"/>
          </a:xfrm>
          <a:prstGeom prst="rect">
            <a:avLst/>
          </a:prstGeom>
        </p:spPr>
        <p:txBody>
          <a:bodyPr vert="horz" lIns="86841" tIns="43420" rIns="86841" bIns="43420" rtlCol="0" anchor="b"/>
          <a:lstStyle>
            <a:lvl1pPr algn="r">
              <a:defRPr sz="1100"/>
            </a:lvl1pPr>
          </a:lstStyle>
          <a:p>
            <a:fld id="{B07DAA5A-9C58-BD4C-9C9F-25C3961E9A44}" type="slidenum">
              <a:rPr lang="nl-NL" smtClean="0"/>
              <a:t>‹N°›</a:t>
            </a:fld>
            <a:endParaRPr lang="nl-NL"/>
          </a:p>
        </p:txBody>
      </p:sp>
    </p:spTree>
    <p:extLst>
      <p:ext uri="{BB962C8B-B14F-4D97-AF65-F5344CB8AC3E}">
        <p14:creationId xmlns:p14="http://schemas.microsoft.com/office/powerpoint/2010/main" val="6394028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1"/>
            <a:ext cx="3078498" cy="513451"/>
          </a:xfrm>
          <a:prstGeom prst="rect">
            <a:avLst/>
          </a:prstGeom>
        </p:spPr>
        <p:txBody>
          <a:bodyPr vert="horz" lIns="86841" tIns="43420" rIns="86841" bIns="43420" rtlCol="0"/>
          <a:lstStyle>
            <a:lvl1pPr algn="l">
              <a:defRPr sz="1100"/>
            </a:lvl1pPr>
          </a:lstStyle>
          <a:p>
            <a:endParaRPr lang="nl-NL" dirty="0"/>
          </a:p>
        </p:txBody>
      </p:sp>
      <p:sp>
        <p:nvSpPr>
          <p:cNvPr id="3" name="Tijdelijke aanduiding voor datum 2"/>
          <p:cNvSpPr>
            <a:spLocks noGrp="1"/>
          </p:cNvSpPr>
          <p:nvPr>
            <p:ph type="dt" idx="1"/>
          </p:nvPr>
        </p:nvSpPr>
        <p:spPr>
          <a:xfrm>
            <a:off x="4024512" y="1"/>
            <a:ext cx="3077443" cy="513451"/>
          </a:xfrm>
          <a:prstGeom prst="rect">
            <a:avLst/>
          </a:prstGeom>
        </p:spPr>
        <p:txBody>
          <a:bodyPr vert="horz" lIns="86841" tIns="43420" rIns="86841" bIns="43420" rtlCol="0"/>
          <a:lstStyle>
            <a:lvl1pPr algn="r">
              <a:defRPr sz="1100"/>
            </a:lvl1pPr>
          </a:lstStyle>
          <a:p>
            <a:fld id="{5D8FA17C-1977-D54C-A033-B83C8D6F9B43}" type="datetimeFigureOut">
              <a:rPr lang="nl-NL" smtClean="0"/>
              <a:t>22-3-2018</a:t>
            </a:fld>
            <a:endParaRPr lang="nl-NL" dirty="0"/>
          </a:p>
        </p:txBody>
      </p:sp>
      <p:sp>
        <p:nvSpPr>
          <p:cNvPr id="4" name="Tijdelijke aanduiding voor dia-afbeelding 3"/>
          <p:cNvSpPr>
            <a:spLocks noGrp="1" noRot="1" noChangeAspect="1"/>
          </p:cNvSpPr>
          <p:nvPr>
            <p:ph type="sldImg" idx="2"/>
          </p:nvPr>
        </p:nvSpPr>
        <p:spPr>
          <a:xfrm>
            <a:off x="1112838" y="1281113"/>
            <a:ext cx="4878387" cy="3451225"/>
          </a:xfrm>
          <a:prstGeom prst="rect">
            <a:avLst/>
          </a:prstGeom>
          <a:noFill/>
          <a:ln w="12700">
            <a:solidFill>
              <a:prstClr val="black"/>
            </a:solidFill>
          </a:ln>
        </p:spPr>
        <p:txBody>
          <a:bodyPr vert="horz" lIns="86841" tIns="43420" rIns="86841" bIns="43420" rtlCol="0" anchor="ctr"/>
          <a:lstStyle/>
          <a:p>
            <a:endParaRPr lang="nl-NL" dirty="0"/>
          </a:p>
        </p:txBody>
      </p:sp>
      <p:sp>
        <p:nvSpPr>
          <p:cNvPr id="5" name="Tijdelijke aanduiding voor notities 4"/>
          <p:cNvSpPr>
            <a:spLocks noGrp="1"/>
          </p:cNvSpPr>
          <p:nvPr>
            <p:ph type="body" sz="quarter" idx="3"/>
          </p:nvPr>
        </p:nvSpPr>
        <p:spPr>
          <a:xfrm>
            <a:off x="710828" y="4926106"/>
            <a:ext cx="5682407" cy="4030255"/>
          </a:xfrm>
          <a:prstGeom prst="rect">
            <a:avLst/>
          </a:prstGeom>
        </p:spPr>
        <p:txBody>
          <a:bodyPr vert="horz" lIns="86841" tIns="43420" rIns="86841" bIns="43420" rtlCol="0"/>
          <a:lstStyle/>
          <a:p>
            <a:pPr lvl="0"/>
            <a:r>
              <a:rPr lang="nl-BE"/>
              <a:t>Klik om de tekststijl van het model te bewerken</a:t>
            </a:r>
          </a:p>
          <a:p>
            <a:pPr lvl="1"/>
            <a:r>
              <a:rPr lang="nl-BE"/>
              <a:t>Tweede niveau</a:t>
            </a:r>
          </a:p>
          <a:p>
            <a:pPr lvl="2"/>
            <a:r>
              <a:rPr lang="nl-BE"/>
              <a:t>Derde niveau</a:t>
            </a:r>
          </a:p>
          <a:p>
            <a:pPr lvl="3"/>
            <a:r>
              <a:rPr lang="nl-BE"/>
              <a:t>Vierde niveau</a:t>
            </a:r>
          </a:p>
          <a:p>
            <a:pPr lvl="4"/>
            <a:r>
              <a:rPr lang="nl-BE"/>
              <a:t>Vijfde niveau</a:t>
            </a:r>
            <a:endParaRPr lang="nl-NL"/>
          </a:p>
        </p:txBody>
      </p:sp>
      <p:sp>
        <p:nvSpPr>
          <p:cNvPr id="6" name="Tijdelijke aanduiding voor voettekst 5"/>
          <p:cNvSpPr>
            <a:spLocks noGrp="1"/>
          </p:cNvSpPr>
          <p:nvPr>
            <p:ph type="ftr" sz="quarter" idx="4"/>
          </p:nvPr>
        </p:nvSpPr>
        <p:spPr>
          <a:xfrm>
            <a:off x="0" y="9721164"/>
            <a:ext cx="3078498" cy="513449"/>
          </a:xfrm>
          <a:prstGeom prst="rect">
            <a:avLst/>
          </a:prstGeom>
        </p:spPr>
        <p:txBody>
          <a:bodyPr vert="horz" lIns="86841" tIns="43420" rIns="86841" bIns="43420" rtlCol="0" anchor="b"/>
          <a:lstStyle>
            <a:lvl1pPr algn="l">
              <a:defRPr sz="1100"/>
            </a:lvl1pPr>
          </a:lstStyle>
          <a:p>
            <a:endParaRPr lang="nl-NL" dirty="0"/>
          </a:p>
        </p:txBody>
      </p:sp>
      <p:sp>
        <p:nvSpPr>
          <p:cNvPr id="7" name="Tijdelijke aanduiding voor dianummer 6"/>
          <p:cNvSpPr>
            <a:spLocks noGrp="1"/>
          </p:cNvSpPr>
          <p:nvPr>
            <p:ph type="sldNum" sz="quarter" idx="5"/>
          </p:nvPr>
        </p:nvSpPr>
        <p:spPr>
          <a:xfrm>
            <a:off x="4024512" y="9721164"/>
            <a:ext cx="3077443" cy="513449"/>
          </a:xfrm>
          <a:prstGeom prst="rect">
            <a:avLst/>
          </a:prstGeom>
        </p:spPr>
        <p:txBody>
          <a:bodyPr vert="horz" lIns="86841" tIns="43420" rIns="86841" bIns="43420" rtlCol="0" anchor="b"/>
          <a:lstStyle>
            <a:lvl1pPr algn="r">
              <a:defRPr sz="1100"/>
            </a:lvl1pPr>
          </a:lstStyle>
          <a:p>
            <a:fld id="{236ED997-066A-B549-83CD-B69D214D7CBE}" type="slidenum">
              <a:rPr lang="nl-NL" smtClean="0"/>
              <a:t>‹N°›</a:t>
            </a:fld>
            <a:endParaRPr lang="nl-NL" dirty="0"/>
          </a:p>
        </p:txBody>
      </p:sp>
    </p:spTree>
    <p:extLst>
      <p:ext uri="{BB962C8B-B14F-4D97-AF65-F5344CB8AC3E}">
        <p14:creationId xmlns:p14="http://schemas.microsoft.com/office/powerpoint/2010/main" val="1733124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dirty="0"/>
              <a:t>Kit pédagogique Elia, Ores et </a:t>
            </a:r>
            <a:r>
              <a:rPr lang="fr-BE" b="1" dirty="0" err="1"/>
              <a:t>Resa</a:t>
            </a:r>
            <a:r>
              <a:rPr lang="fr-BE" b="1" dirty="0"/>
              <a:t> (Wallonie), </a:t>
            </a:r>
            <a:r>
              <a:rPr lang="fr-BE" b="1" dirty="0" err="1"/>
              <a:t>Sibelga</a:t>
            </a:r>
            <a:r>
              <a:rPr lang="fr-BE" b="1" dirty="0"/>
              <a:t> (Bruxelles), relatif à la transition énergétique</a:t>
            </a:r>
          </a:p>
          <a:p>
            <a:endParaRPr lang="nl-BE" b="0" baseline="0" dirty="0"/>
          </a:p>
          <a:p>
            <a:r>
              <a:rPr lang="fr-BE" b="0" baseline="0" dirty="0"/>
              <a:t>Pour les enfants/jeunes entre 10 et 14 ans</a:t>
            </a:r>
          </a:p>
          <a:p>
            <a:r>
              <a:rPr lang="fr-BE" b="0" baseline="0" dirty="0"/>
              <a:t>ESG, EST, ESA ou ESP</a:t>
            </a:r>
          </a:p>
          <a:p>
            <a:pPr marL="162826" indent="-162826">
              <a:buFont typeface="Arial" charset="0"/>
              <a:buChar char="•"/>
            </a:pPr>
            <a:r>
              <a:rPr lang="fr-BE" b="0" dirty="0"/>
              <a:t>Ce kit pédagogique s’adresse aux élèves de </a:t>
            </a:r>
            <a:r>
              <a:rPr lang="fr-BE" b="0" baseline="0" dirty="0"/>
              <a:t>5</a:t>
            </a:r>
            <a:r>
              <a:rPr lang="fr-BE" b="0" baseline="30000" dirty="0"/>
              <a:t>e</a:t>
            </a:r>
            <a:r>
              <a:rPr lang="fr-BE" b="0" baseline="0" dirty="0"/>
              <a:t> et 6</a:t>
            </a:r>
            <a:r>
              <a:rPr lang="fr-BE" b="0" baseline="30000" dirty="0"/>
              <a:t>e</a:t>
            </a:r>
            <a:r>
              <a:rPr lang="fr-BE" b="0" baseline="0" dirty="0"/>
              <a:t> année primaire. Il constitue une introduction à tout ce qui a trait à l’énergie.</a:t>
            </a:r>
          </a:p>
          <a:p>
            <a:pPr marL="162826" indent="-162826">
              <a:buFont typeface="Arial" charset="0"/>
              <a:buChar char="•"/>
            </a:pPr>
            <a:r>
              <a:rPr lang="fr-BE" b="0" dirty="0"/>
              <a:t>Pour les élèves du premier degré de l’enseignement secondaire (1</a:t>
            </a:r>
            <a:r>
              <a:rPr lang="fr-BE" b="0" baseline="30000" dirty="0"/>
              <a:t>e</a:t>
            </a:r>
            <a:r>
              <a:rPr lang="fr-BE" b="0" baseline="0" dirty="0"/>
              <a:t> et 2</a:t>
            </a:r>
            <a:r>
              <a:rPr lang="fr-BE" b="0" baseline="30000" dirty="0"/>
              <a:t>e</a:t>
            </a:r>
            <a:r>
              <a:rPr lang="fr-BE" b="0" baseline="0" dirty="0"/>
              <a:t> année), il peut être intégré au cours de sciences, de citoyenneté ou même de langues.</a:t>
            </a:r>
          </a:p>
          <a:p>
            <a:endParaRPr lang="nl-BE" b="1" dirty="0"/>
          </a:p>
          <a:p>
            <a:r>
              <a:rPr lang="fr-BE" b="1" dirty="0"/>
              <a:t>Matériel didactique fourni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BE" dirty="0"/>
              <a:t>Dossier à destination de l’élève. Ce livret peut être complété pendant la présentation ou après.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BE" dirty="0"/>
              <a:t>Fiches d’expériences. Ces expériences peuvent être réalisées pendant la présentation ou après.</a:t>
            </a:r>
          </a:p>
          <a:p>
            <a:pPr marL="171450" indent="-171450">
              <a:buFont typeface="Arial" panose="020B0604020202020204" pitchFamily="34" charset="0"/>
              <a:buChar char="•"/>
            </a:pPr>
            <a:r>
              <a:rPr lang="fr-BE" dirty="0"/>
              <a:t>Jeu de société </a:t>
            </a:r>
            <a:r>
              <a:rPr lang="fr-BE" dirty="0" err="1"/>
              <a:t>ElectriCITY</a:t>
            </a:r>
            <a:r>
              <a:rPr lang="fr-BE" dirty="0"/>
              <a:t>. Il est préférable d’utiliser pour terminer le cours.</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a:t>
            </a:fld>
            <a:endParaRPr lang="nl-NL"/>
          </a:p>
        </p:txBody>
      </p:sp>
    </p:spTree>
    <p:extLst>
      <p:ext uri="{BB962C8B-B14F-4D97-AF65-F5344CB8AC3E}">
        <p14:creationId xmlns:p14="http://schemas.microsoft.com/office/powerpoint/2010/main" val="80314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aseline="0" dirty="0"/>
              <a:t>Ce kit pédagogique comporte</a:t>
            </a:r>
            <a:r>
              <a:rPr lang="fr-BE" b="1" baseline="0" dirty="0"/>
              <a:t> cinq modules </a:t>
            </a:r>
            <a:r>
              <a:rPr lang="fr-BE" baseline="0" dirty="0"/>
              <a:t>qui se succèdent selon un </a:t>
            </a:r>
            <a:r>
              <a:rPr lang="fr-BE" b="1" baseline="0" dirty="0"/>
              <a:t>ordre logique</a:t>
            </a:r>
            <a:r>
              <a:rPr lang="fr-BE" baseline="0" dirty="0"/>
              <a:t>.</a:t>
            </a:r>
          </a:p>
          <a:p>
            <a:endParaRPr lang="nl-NL" baseline="0" dirty="0"/>
          </a:p>
          <a:p>
            <a:r>
              <a:rPr lang="fr-BE" baseline="0" dirty="0"/>
              <a:t>------</a:t>
            </a:r>
          </a:p>
          <a:p>
            <a:r>
              <a:rPr lang="fr-BE" i="1" baseline="0" dirty="0"/>
              <a:t>L’enseignant(e) peut également choisir de n’utiliser qu’un seul ou plusieurs de ces modules dans le cadre de son cours.</a:t>
            </a:r>
          </a:p>
          <a:p>
            <a:r>
              <a:rPr lang="fr-BE" b="1" i="1" baseline="0" dirty="0"/>
              <a:t>Passez à un autre module pour sauter </a:t>
            </a:r>
            <a:r>
              <a:rPr lang="fr-BE" i="1" baseline="0" dirty="0"/>
              <a:t>certains chapitres.</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10</a:t>
            </a:fld>
            <a:endParaRPr lang="nl-NL"/>
          </a:p>
        </p:txBody>
      </p:sp>
    </p:spTree>
    <p:extLst>
      <p:ext uri="{BB962C8B-B14F-4D97-AF65-F5344CB8AC3E}">
        <p14:creationId xmlns:p14="http://schemas.microsoft.com/office/powerpoint/2010/main" val="1767629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MODULE n° 3</a:t>
            </a:r>
          </a:p>
          <a:p>
            <a:endParaRPr lang="nl-NL" baseline="0" dirty="0"/>
          </a:p>
          <a:p>
            <a:pPr defTabSz="434203">
              <a:defRPr/>
            </a:pPr>
            <a:r>
              <a:rPr lang="fr-BE" sz="1100" b="1" dirty="0"/>
              <a:t>Le contexte : </a:t>
            </a:r>
            <a:r>
              <a:rPr lang="fr-BE" baseline="0" dirty="0"/>
              <a:t>ce chapitre traite principalement des différents </a:t>
            </a:r>
            <a:r>
              <a:rPr lang="fr-BE" b="1" baseline="0" dirty="0"/>
              <a:t>types de sources d’énergie</a:t>
            </a:r>
            <a:r>
              <a:rPr lang="fr-BE" baseline="0" dirty="0"/>
              <a:t>. Il est possible de créer de l’énergie au départ de différentes matières premières. </a:t>
            </a:r>
          </a:p>
          <a:p>
            <a:endParaRPr lang="nl-NL" sz="1100" b="1" dirty="0"/>
          </a:p>
          <a:p>
            <a:r>
              <a:rPr lang="fr-BE" sz="1100" b="1" dirty="0"/>
              <a:t>Objectif pédagogique : </a:t>
            </a:r>
            <a:r>
              <a:rPr lang="fr-BE" sz="1100" dirty="0"/>
              <a:t>attirer l’attention des élèves sur les différentes sources d’énergie et leur expliquer que nous ne pourrons pas utiliser indéfiniment un grand nombre des matières premières concernées.</a:t>
            </a:r>
            <a:br>
              <a:rPr lang="fr-BE" sz="1100" dirty="0"/>
            </a:br>
            <a:r>
              <a:rPr lang="fr-BE" sz="1100" dirty="0"/>
              <a:t>Nous devons opérer la transition vers davantage de sources renouvelables et utiliser des matières premières inépuisables. </a:t>
            </a:r>
          </a:p>
          <a:p>
            <a:endParaRPr lang="nl-NL" sz="1100" b="1" dirty="0"/>
          </a:p>
          <a:p>
            <a:r>
              <a:rPr lang="fr-BE" sz="1100" b="1" dirty="0"/>
              <a:t>------</a:t>
            </a:r>
          </a:p>
          <a:p>
            <a:endParaRPr lang="nl-NL" sz="1100"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11</a:t>
            </a:fld>
            <a:endParaRPr lang="nl-NL"/>
          </a:p>
        </p:txBody>
      </p:sp>
    </p:spTree>
    <p:extLst>
      <p:ext uri="{BB962C8B-B14F-4D97-AF65-F5344CB8AC3E}">
        <p14:creationId xmlns:p14="http://schemas.microsoft.com/office/powerpoint/2010/main" val="811775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baseline="0" dirty="0"/>
              <a:t>EXPÉRIENCE :</a:t>
            </a:r>
            <a:r>
              <a:rPr lang="fr-BE" b="0" i="1" u="none" baseline="0" dirty="0"/>
              <a:t> </a:t>
            </a:r>
          </a:p>
          <a:p>
            <a:r>
              <a:rPr lang="fr-BE" b="1" i="0" baseline="0" dirty="0"/>
              <a:t>Réalisez la petite éolienne de la fiche « Le vent à l’œuvre ! » et montrez qu’elle commence à tourner lorsque l’on souffle dessus.</a:t>
            </a:r>
          </a:p>
          <a:p>
            <a:endParaRPr lang="nl-NL" b="1" dirty="0"/>
          </a:p>
          <a:p>
            <a:pPr marL="0" marR="0" indent="0" algn="l" defTabSz="914400" rtl="0" eaLnBrk="1" fontAlgn="auto" latinLnBrk="0" hangingPunct="1">
              <a:lnSpc>
                <a:spcPct val="100000"/>
              </a:lnSpc>
              <a:spcBef>
                <a:spcPts val="0"/>
              </a:spcBef>
              <a:spcAft>
                <a:spcPts val="0"/>
              </a:spcAft>
              <a:buClrTx/>
              <a:buSzTx/>
              <a:buFontTx/>
              <a:buNone/>
              <a:tabLst/>
              <a:defRPr/>
            </a:pPr>
            <a:r>
              <a:rPr lang="fr-BE" b="1" u="sng" dirty="0"/>
              <a:t>EXPÉRIENCE</a:t>
            </a:r>
          </a:p>
          <a:p>
            <a:r>
              <a:rPr lang="fr-BE" b="1" dirty="0"/>
              <a:t>Montrez que la vapeur peut faire tourner une éolienne (et donc un générateur).</a:t>
            </a:r>
          </a:p>
          <a:p>
            <a:endParaRPr lang="nl-NL" baseline="0" dirty="0"/>
          </a:p>
          <a:p>
            <a:pPr marL="217101" indent="-217101">
              <a:buAutoNum type="arabicPeriod"/>
            </a:pPr>
            <a:r>
              <a:rPr lang="fr-BE" baseline="0" dirty="0"/>
              <a:t>Faites bouillir une grande quantité d’eau. </a:t>
            </a:r>
          </a:p>
          <a:p>
            <a:pPr marL="217101" indent="-217101">
              <a:buAutoNum type="arabicPeriod"/>
            </a:pPr>
            <a:r>
              <a:rPr lang="fr-BE" baseline="0" dirty="0"/>
              <a:t>Tenez l’éolienne de la fiche d’expérience à moitié au-dessus de la vapeur d’eau qui monte. </a:t>
            </a:r>
          </a:p>
          <a:p>
            <a:r>
              <a:rPr lang="fr-BE" baseline="0" dirty="0"/>
              <a:t>3.  L’éolienne commence à tourner.</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12</a:t>
            </a:fld>
            <a:endParaRPr lang="nl-NL"/>
          </a:p>
        </p:txBody>
      </p:sp>
    </p:spTree>
    <p:extLst>
      <p:ext uri="{BB962C8B-B14F-4D97-AF65-F5344CB8AC3E}">
        <p14:creationId xmlns:p14="http://schemas.microsoft.com/office/powerpoint/2010/main" val="729675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200" dirty="0">
                <a:solidFill>
                  <a:schemeClr val="tx1"/>
                </a:solidFill>
                <a:latin typeface="+mn-lt"/>
                <a:ea typeface="+mn-ea"/>
                <a:cs typeface="+mn-cs"/>
              </a:rPr>
              <a:t>Toutes les sources d’énergie peuvent servir à produire de l’électricité. </a:t>
            </a:r>
          </a:p>
          <a:p>
            <a:endParaRPr lang="nl-NL" sz="1200" kern="1200" dirty="0">
              <a:solidFill>
                <a:schemeClr val="tx1"/>
              </a:solidFill>
              <a:effectLst/>
              <a:latin typeface="+mn-lt"/>
              <a:ea typeface="+mn-ea"/>
              <a:cs typeface="+mn-cs"/>
            </a:endParaRPr>
          </a:p>
          <a:p>
            <a:r>
              <a:rPr lang="fr-BE" sz="1200" dirty="0">
                <a:solidFill>
                  <a:schemeClr val="tx1"/>
                </a:solidFill>
                <a:latin typeface="+mn-lt"/>
                <a:ea typeface="+mn-ea"/>
                <a:cs typeface="+mn-cs"/>
              </a:rPr>
              <a:t>L’électricité est produite par un générateur. Il s’agit d’un appareil qui fabrique du courant électrique grâce au mouvement d'un aimant. Comme la dynamo d'un vélo.</a:t>
            </a:r>
          </a:p>
          <a:p>
            <a:r>
              <a:rPr lang="fr-BE" sz="1200" dirty="0">
                <a:solidFill>
                  <a:schemeClr val="tx1"/>
                </a:solidFill>
                <a:latin typeface="+mn-lt"/>
                <a:ea typeface="+mn-ea"/>
                <a:cs typeface="+mn-cs"/>
              </a:rPr>
              <a:t>Dans le cas des éoliennes et des moulins hydrauliques, ce mouvement est causé par le déplacement du vent et de l’eau. </a:t>
            </a:r>
          </a:p>
          <a:p>
            <a:br>
              <a:rPr lang="fr-BE" sz="1200" dirty="0">
                <a:solidFill>
                  <a:schemeClr val="tx1"/>
                </a:solidFill>
                <a:latin typeface="+mn-lt"/>
                <a:ea typeface="+mn-ea"/>
                <a:cs typeface="+mn-cs"/>
              </a:rPr>
            </a:br>
            <a:r>
              <a:rPr lang="fr-BE" sz="1200" dirty="0">
                <a:solidFill>
                  <a:schemeClr val="tx1"/>
                </a:solidFill>
                <a:latin typeface="+mn-lt"/>
                <a:ea typeface="+mn-ea"/>
                <a:cs typeface="+mn-cs"/>
              </a:rPr>
              <a:t>Dans tous les autres cas, c’est la production de chaleur (généralement par combustion) qui génère de la vapeur. Cette vapeur est sous très haute pression et peut servir à faire tourner une roue. Cette roue enclenche à son tour un générateur qui produit du courant. </a:t>
            </a:r>
          </a:p>
          <a:p>
            <a:endParaRPr lang="nl-NL" noProof="0" dirty="0"/>
          </a:p>
          <a:p>
            <a:r>
              <a:rPr lang="fr-BE" noProof="0" dirty="0"/>
              <a:t>Expliquez comment l’on crée de l’électricité à grande échelle en recourant à la chaleur.</a:t>
            </a:r>
            <a:r>
              <a:rPr lang="fr-BE" baseline="0" noProof="0" dirty="0"/>
              <a:t> </a:t>
            </a:r>
            <a:r>
              <a:rPr lang="fr-BE" noProof="0" dirty="0"/>
              <a:t>Pour ce faire, expliquez le principe de la vapeur sur la base de </a:t>
            </a:r>
            <a:r>
              <a:rPr lang="fr-BE" b="1" noProof="0" dirty="0"/>
              <a:t>cette animation/dessin animé.</a:t>
            </a:r>
          </a:p>
          <a:p>
            <a:endParaRPr lang="nl-NL" baseline="0" noProof="0" dirty="0"/>
          </a:p>
          <a:p>
            <a:r>
              <a:rPr lang="fr-BE" baseline="0" noProof="0" dirty="0"/>
              <a:t>1. L’eau chauffe et se transforme en vapeur.</a:t>
            </a:r>
          </a:p>
          <a:p>
            <a:r>
              <a:rPr lang="fr-BE" baseline="0" noProof="0" dirty="0"/>
              <a:t>2. La vapeur est captée dans une grande cuve, ce qui crée de la « pression ».</a:t>
            </a:r>
          </a:p>
          <a:p>
            <a:r>
              <a:rPr lang="fr-BE" baseline="0" noProof="0" dirty="0"/>
              <a:t>3. Cette pression peut être évacuée par une petite ouverture. Elle prend alors la forme d’un « vent ».</a:t>
            </a:r>
          </a:p>
          <a:p>
            <a:r>
              <a:rPr lang="fr-BE" baseline="0" noProof="0" dirty="0"/>
              <a:t>4. Ce vent peut entraîner une grosse dynamo/turbine.</a:t>
            </a:r>
          </a:p>
          <a:p>
            <a:endParaRPr lang="nl-NL" baseline="0" noProof="0" dirty="0"/>
          </a:p>
          <a:p>
            <a:endParaRPr lang="nl-NL" baseline="0" noProof="0" dirty="0"/>
          </a:p>
          <a:p>
            <a:endParaRPr lang="nl-NL" noProof="0" dirty="0"/>
          </a:p>
          <a:p>
            <a:endParaRPr lang="nl-NL" noProof="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13</a:t>
            </a:fld>
            <a:endParaRPr lang="nl-NL"/>
          </a:p>
        </p:txBody>
      </p:sp>
    </p:spTree>
    <p:extLst>
      <p:ext uri="{BB962C8B-B14F-4D97-AF65-F5344CB8AC3E}">
        <p14:creationId xmlns:p14="http://schemas.microsoft.com/office/powerpoint/2010/main" val="267225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dirty="0"/>
              <a:t>Il existe deux groupes d’énergie : non renouvelable ou </a:t>
            </a:r>
            <a:r>
              <a:rPr lang="fr-BE" b="1" dirty="0"/>
              <a:t>grise</a:t>
            </a:r>
            <a:r>
              <a:rPr lang="fr-BE" dirty="0"/>
              <a:t>, et renouvelable ou </a:t>
            </a:r>
            <a:r>
              <a:rPr lang="fr-BE" b="1" dirty="0"/>
              <a:t>verte</a:t>
            </a:r>
            <a:r>
              <a:rPr lang="fr-BE" dirty="0"/>
              <a:t>.</a:t>
            </a:r>
            <a:r>
              <a:rPr lang="fr-BE" baseline="0" dirty="0"/>
              <a:t> </a:t>
            </a:r>
          </a:p>
          <a:p>
            <a:pPr marL="162826" indent="-162826">
              <a:buFontTx/>
              <a:buChar char="-"/>
            </a:pPr>
            <a:endParaRPr lang="nl-NL" b="0" baseline="0" dirty="0"/>
          </a:p>
          <a:p>
            <a:pPr marL="0" indent="0">
              <a:buFontTx/>
              <a:buNone/>
            </a:pPr>
            <a:r>
              <a:rPr lang="fr-BE" b="1" baseline="0" dirty="0"/>
              <a:t>Non renouvelable </a:t>
            </a:r>
            <a:r>
              <a:rPr lang="fr-BE" baseline="0" dirty="0"/>
              <a:t>signifie que les matières premières nécessaires pour produire l’énergie ne peuvent pas être réutilisées et finissent donc par s’épuiser. Ainsi, les réserves de pétrole que nous extrayons du sol et que nous brûlons s’épuiseront tôt ou tard.</a:t>
            </a:r>
          </a:p>
          <a:p>
            <a:pPr marL="162826" indent="-162826">
              <a:buFontTx/>
              <a:buChar char="-"/>
            </a:pPr>
            <a:endParaRPr lang="nl-NL" baseline="0" dirty="0"/>
          </a:p>
          <a:p>
            <a:pPr marL="0" indent="0">
              <a:buFontTx/>
              <a:buNone/>
            </a:pPr>
            <a:r>
              <a:rPr lang="fr-BE" baseline="0" dirty="0"/>
              <a:t>Parmi les sources non renouvelables, une distinction est établie entre</a:t>
            </a:r>
            <a:r>
              <a:rPr lang="fr-BE" b="1" baseline="0" dirty="0"/>
              <a:t> les combustibles fossiles et l’énergie nucléaire.</a:t>
            </a:r>
          </a:p>
          <a:p>
            <a:pPr marL="0" indent="0">
              <a:buFontTx/>
              <a:buNone/>
            </a:pPr>
            <a:endParaRPr lang="nl-NL" b="1" baseline="0" dirty="0"/>
          </a:p>
          <a:p>
            <a:pPr marL="171450" indent="-171450">
              <a:buFont typeface="Arial" charset="0"/>
              <a:buChar char="•"/>
            </a:pPr>
            <a:r>
              <a:rPr lang="fr-BE" b="1" baseline="0" dirty="0"/>
              <a:t>Combustibles fossiles </a:t>
            </a:r>
          </a:p>
          <a:p>
            <a:pPr marL="0" indent="0">
              <a:buFont typeface="Arial" charset="0"/>
              <a:buNone/>
            </a:pPr>
            <a:r>
              <a:rPr lang="fr-BE" sz="1200" dirty="0">
                <a:solidFill>
                  <a:schemeClr val="tx1"/>
                </a:solidFill>
                <a:latin typeface="+mn-lt"/>
                <a:ea typeface="+mn-ea"/>
                <a:cs typeface="+mn-cs"/>
              </a:rPr>
              <a:t>Les plantes tirent leur énergie de la lumière du soleil. Celle-ci reste présente dans la plante même lorsque celle-ci pourrit. Les énergies fossiles proviennent de plantes et d’animaux qui vivaient il y a plusieurs millions d’années et ont été conservés dans les profondeurs de la terre. </a:t>
            </a:r>
          </a:p>
          <a:p>
            <a:pPr marL="0" indent="0">
              <a:buFont typeface="Arial" charset="0"/>
              <a:buNone/>
            </a:pPr>
            <a:r>
              <a:rPr lang="fr-BE" sz="1200" dirty="0">
                <a:solidFill>
                  <a:schemeClr val="tx1"/>
                </a:solidFill>
                <a:latin typeface="+mn-lt"/>
                <a:ea typeface="+mn-ea"/>
                <a:cs typeface="+mn-cs"/>
              </a:rPr>
              <a:t>L’énergie que renferment ces combustibles fossiles est à nouveau libérée lorsqu’on les fait brûler dans des centrales thermiques. </a:t>
            </a:r>
          </a:p>
          <a:p>
            <a:pPr marL="171450" indent="-171450">
              <a:buFont typeface="Arial" charset="0"/>
              <a:buChar char="•"/>
            </a:pPr>
            <a:endParaRPr lang="nl-NL" sz="1200" b="1" kern="1200" baseline="0" dirty="0">
              <a:solidFill>
                <a:schemeClr val="tx1"/>
              </a:solidFill>
              <a:latin typeface="+mn-lt"/>
              <a:ea typeface="+mn-ea"/>
              <a:cs typeface="+mn-cs"/>
            </a:endParaRPr>
          </a:p>
          <a:p>
            <a:pPr marL="171450" indent="-171450">
              <a:buFont typeface="Arial" charset="0"/>
              <a:buChar char="•"/>
            </a:pPr>
            <a:r>
              <a:rPr lang="fr-BE" sz="1200" b="1" dirty="0">
                <a:solidFill>
                  <a:schemeClr val="tx1"/>
                </a:solidFill>
                <a:latin typeface="+mn-lt"/>
                <a:ea typeface="+mn-ea"/>
                <a:cs typeface="+mn-cs"/>
              </a:rPr>
              <a:t>Énergie nucléaire</a:t>
            </a:r>
          </a:p>
          <a:p>
            <a:r>
              <a:rPr lang="fr-BE" sz="1200" dirty="0">
                <a:solidFill>
                  <a:schemeClr val="tx1"/>
                </a:solidFill>
                <a:latin typeface="+mn-lt"/>
                <a:ea typeface="+mn-ea"/>
                <a:cs typeface="+mn-cs"/>
              </a:rPr>
              <a:t>La fission (éclatement) du noyau des atomes dégage beaucoup d’énergie. C’est ainsi que les centrales nucléaires produisent de l’électricité.</a:t>
            </a:r>
          </a:p>
          <a:p>
            <a:r>
              <a:rPr lang="fr-BE" sz="1200" dirty="0">
                <a:solidFill>
                  <a:schemeClr val="tx1"/>
                </a:solidFill>
                <a:latin typeface="+mn-lt"/>
                <a:ea typeface="+mn-ea"/>
                <a:cs typeface="+mn-cs"/>
              </a:rPr>
              <a:t>Elles utilisent des atomes d’uranium ou de plutonium. </a:t>
            </a:r>
          </a:p>
          <a:p>
            <a:r>
              <a:rPr lang="fr-BE" sz="1200" dirty="0">
                <a:solidFill>
                  <a:schemeClr val="tx1"/>
                </a:solidFill>
                <a:latin typeface="+mn-lt"/>
                <a:ea typeface="+mn-ea"/>
                <a:cs typeface="+mn-cs"/>
              </a:rPr>
              <a:t>L’énergie nucléaire est-elle durable ? Les centrales nucléaires ne génèrent pas de gaz nocifs, mais elles produisent des déchets radioactifs. </a:t>
            </a:r>
          </a:p>
          <a:p>
            <a:r>
              <a:rPr lang="fr-BE" sz="1200" dirty="0">
                <a:solidFill>
                  <a:schemeClr val="tx1"/>
                </a:solidFill>
                <a:latin typeface="+mn-lt"/>
                <a:ea typeface="+mn-ea"/>
                <a:cs typeface="+mn-cs"/>
              </a:rPr>
              <a:t>Ceux-ci restent dangereux pour l’homme, la faune et la flore pendant 240 000 ans.</a:t>
            </a:r>
          </a:p>
          <a:p>
            <a:endParaRPr lang="sk-SK" sz="1200" b="0" kern="1200" dirty="0">
              <a:solidFill>
                <a:schemeClr val="tx1"/>
              </a:solidFill>
              <a:latin typeface="+mn-lt"/>
              <a:ea typeface="+mn-ea"/>
              <a:cs typeface="+mn-cs"/>
            </a:endParaRPr>
          </a:p>
          <a:p>
            <a:r>
              <a:rPr lang="fr-BE" b="1" dirty="0"/>
              <a:t>Renouvelable </a:t>
            </a:r>
            <a:r>
              <a:rPr lang="fr-BE" dirty="0"/>
              <a:t>signifie que les matières premières nécessaires pour produire l’énergie peuvent être réutilisées et sont inépuisables.</a:t>
            </a:r>
          </a:p>
          <a:p>
            <a:r>
              <a:rPr lang="fr-BE" baseline="0" dirty="0"/>
              <a:t>Par exemple, il y aura toujours du soleil et du vent.</a:t>
            </a:r>
          </a:p>
          <a:p>
            <a:pPr marL="162826" indent="-162826">
              <a:buFontTx/>
              <a:buChar char="-"/>
            </a:pPr>
            <a:endParaRPr lang="nl-NL"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14</a:t>
            </a:fld>
            <a:endParaRPr lang="nl-NL"/>
          </a:p>
        </p:txBody>
      </p:sp>
    </p:spTree>
    <p:extLst>
      <p:ext uri="{BB962C8B-B14F-4D97-AF65-F5344CB8AC3E}">
        <p14:creationId xmlns:p14="http://schemas.microsoft.com/office/powerpoint/2010/main" val="95593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baseline="0"/>
              <a:t>Explication de l’illustration : </a:t>
            </a:r>
          </a:p>
          <a:p>
            <a:endParaRPr lang="nl-NL" b="1" u="sng" baseline="0" dirty="0"/>
          </a:p>
          <a:p>
            <a:r>
              <a:rPr lang="fr-BE" b="0" baseline="0"/>
              <a:t>Les combustibles non renouvelables finissent par s’épuiser.</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15</a:t>
            </a:fld>
            <a:endParaRPr lang="nl-NL"/>
          </a:p>
        </p:txBody>
      </p:sp>
    </p:spTree>
    <p:extLst>
      <p:ext uri="{BB962C8B-B14F-4D97-AF65-F5344CB8AC3E}">
        <p14:creationId xmlns:p14="http://schemas.microsoft.com/office/powerpoint/2010/main" val="495924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noProof="0" dirty="0">
                <a:solidFill>
                  <a:srgbClr val="FF0000"/>
                </a:solidFill>
              </a:rPr>
              <a:t>Matière première : </a:t>
            </a:r>
            <a:r>
              <a:rPr lang="fr-BE" b="1" noProof="0" dirty="0">
                <a:solidFill>
                  <a:srgbClr val="FF0000"/>
                </a:solidFill>
              </a:rPr>
              <a:t>pétrole</a:t>
            </a:r>
            <a:r>
              <a:rPr lang="fr-BE" noProof="0" dirty="0">
                <a:solidFill>
                  <a:srgbClr val="FF0000"/>
                </a:solidFill>
              </a:rPr>
              <a:t> (= combustible fossile)</a:t>
            </a:r>
          </a:p>
          <a:p>
            <a:pPr marL="0" marR="0" indent="0" algn="l" defTabSz="914400" rtl="0" eaLnBrk="1" fontAlgn="auto" latinLnBrk="0" hangingPunct="1">
              <a:lnSpc>
                <a:spcPct val="100000"/>
              </a:lnSpc>
              <a:spcBef>
                <a:spcPts val="0"/>
              </a:spcBef>
              <a:spcAft>
                <a:spcPts val="0"/>
              </a:spcAft>
              <a:buClrTx/>
              <a:buSzTx/>
              <a:buFontTx/>
              <a:buNone/>
              <a:tabLst/>
              <a:defRPr/>
            </a:pPr>
            <a:r>
              <a:rPr lang="fr-BE" b="0" noProof="0" dirty="0">
                <a:solidFill>
                  <a:srgbClr val="FF0000"/>
                </a:solidFill>
              </a:rPr>
              <a:t>On pompe le pétrole présent dans le sous-sol,</a:t>
            </a:r>
            <a:r>
              <a:rPr lang="fr-BE" b="0" baseline="0" noProof="0" dirty="0">
                <a:solidFill>
                  <a:srgbClr val="FF0000"/>
                </a:solidFill>
              </a:rPr>
              <a:t> sur terre ou en mer.  </a:t>
            </a:r>
          </a:p>
          <a:p>
            <a:r>
              <a:rPr lang="fr-BE" sz="1200" b="0" dirty="0">
                <a:solidFill>
                  <a:schemeClr val="tx1"/>
                </a:solidFill>
                <a:latin typeface="+mn-lt"/>
                <a:ea typeface="+mn-ea"/>
                <a:cs typeface="+mn-cs"/>
              </a:rPr>
              <a:t>Ensuite, dans les raffineries, le pétrole brut est décomposé en toutes sortes de substances chimiques contenant de l’hydrogène et du carbone. L’essence de nos voitures, par exemple, est fabriquée avec du pétrole.</a:t>
            </a:r>
          </a:p>
          <a:p>
            <a:r>
              <a:rPr lang="fr-BE" sz="1200" b="0" dirty="0">
                <a:solidFill>
                  <a:schemeClr val="tx1"/>
                </a:solidFill>
                <a:latin typeface="+mn-lt"/>
                <a:ea typeface="+mn-ea"/>
                <a:cs typeface="+mn-cs"/>
              </a:rPr>
              <a:t>Est-ce durable ? </a:t>
            </a:r>
            <a:r>
              <a:rPr lang="fr-BE" sz="1200" dirty="0">
                <a:solidFill>
                  <a:schemeClr val="tx1"/>
                </a:solidFill>
                <a:latin typeface="+mn-lt"/>
                <a:ea typeface="+mn-ea"/>
                <a:cs typeface="+mn-cs"/>
              </a:rPr>
              <a:t>Non. La combustion des hydrocarbures dégage du dioxyde de carbone. Il existe par ailleurs toujours un risque de catastrophe environnementale. Pensez par exemple à la catastrophe pétrolière qui a eu lieu dans le Golfe du Mexique.</a:t>
            </a:r>
          </a:p>
          <a:p>
            <a:endParaRPr lang="nl-NL" noProof="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16</a:t>
            </a:fld>
            <a:endParaRPr lang="nl-NL"/>
          </a:p>
        </p:txBody>
      </p:sp>
    </p:spTree>
    <p:extLst>
      <p:ext uri="{BB962C8B-B14F-4D97-AF65-F5344CB8AC3E}">
        <p14:creationId xmlns:p14="http://schemas.microsoft.com/office/powerpoint/2010/main" val="530933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Matière première : </a:t>
            </a:r>
            <a:r>
              <a:rPr lang="fr-BE" b="1" dirty="0"/>
              <a:t>gaz naturel</a:t>
            </a:r>
            <a:r>
              <a:rPr lang="fr-BE" dirty="0"/>
              <a:t> (= combustible fossile)</a:t>
            </a:r>
          </a:p>
          <a:p>
            <a:r>
              <a:rPr lang="fr-BE" b="0" dirty="0"/>
              <a:t>Le gaz est pompé dans divers roches souterraines.</a:t>
            </a:r>
            <a:r>
              <a:rPr lang="fr-BE" sz="1200" b="0" dirty="0">
                <a:solidFill>
                  <a:schemeClr val="tx1"/>
                </a:solidFill>
                <a:latin typeface="+mn-lt"/>
                <a:ea typeface="+mn-ea"/>
                <a:cs typeface="+mn-cs"/>
              </a:rPr>
              <a:t> Un grand nombre de ces roches se trouvent sous les fonds marins. Le gaz est ensuite acheminé vers les foyers et les usines via des canalisations appelées gazoducs.</a:t>
            </a:r>
          </a:p>
          <a:p>
            <a:r>
              <a:rPr lang="fr-BE" sz="1200" b="0" dirty="0">
                <a:solidFill>
                  <a:schemeClr val="tx1"/>
                </a:solidFill>
                <a:latin typeface="+mn-lt"/>
                <a:ea typeface="+mn-ea"/>
                <a:cs typeface="+mn-cs"/>
              </a:rPr>
              <a:t>Est-ce durable ? Non, mais le gaz naturel est le plus propre des trois combustibles fossiles parce que sa combustion dégage beaucoup moins de dioxyde de carbone.</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17</a:t>
            </a:fld>
            <a:endParaRPr lang="nl-NL"/>
          </a:p>
        </p:txBody>
      </p:sp>
    </p:spTree>
    <p:extLst>
      <p:ext uri="{BB962C8B-B14F-4D97-AF65-F5344CB8AC3E}">
        <p14:creationId xmlns:p14="http://schemas.microsoft.com/office/powerpoint/2010/main" val="1126291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Matière première : </a:t>
            </a:r>
            <a:r>
              <a:rPr lang="fr-BE" b="1" dirty="0"/>
              <a:t>charbon</a:t>
            </a:r>
            <a:r>
              <a:rPr lang="fr-BE" dirty="0"/>
              <a:t> (= combustible fossile)</a:t>
            </a:r>
          </a:p>
          <a:p>
            <a:r>
              <a:rPr lang="fr-BE" sz="1200" b="0" dirty="0">
                <a:solidFill>
                  <a:schemeClr val="tx1"/>
                </a:solidFill>
                <a:latin typeface="+mn-lt"/>
                <a:ea typeface="+mn-ea"/>
                <a:cs typeface="+mn-cs"/>
              </a:rPr>
              <a:t>Le charbon est extrait de mines. </a:t>
            </a:r>
          </a:p>
          <a:p>
            <a:r>
              <a:rPr lang="fr-BE" sz="1200" b="0" dirty="0">
                <a:solidFill>
                  <a:schemeClr val="tx1"/>
                </a:solidFill>
                <a:latin typeface="+mn-lt"/>
                <a:ea typeface="+mn-ea"/>
                <a:cs typeface="+mn-cs"/>
              </a:rPr>
              <a:t>Est-ce durable ? Non, les mines ne sont pas bonnes pour l’environnement. Elles produisent énormément de déchets. </a:t>
            </a:r>
          </a:p>
          <a:p>
            <a:r>
              <a:rPr lang="fr-BE" sz="1200" dirty="0">
                <a:solidFill>
                  <a:schemeClr val="tx1"/>
                </a:solidFill>
                <a:latin typeface="+mn-lt"/>
                <a:ea typeface="+mn-ea"/>
                <a:cs typeface="+mn-cs"/>
              </a:rPr>
              <a:t>Et la combustion du charbon dégage des gaz nocifs. </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18</a:t>
            </a:fld>
            <a:endParaRPr lang="nl-NL"/>
          </a:p>
        </p:txBody>
      </p:sp>
    </p:spTree>
    <p:extLst>
      <p:ext uri="{BB962C8B-B14F-4D97-AF65-F5344CB8AC3E}">
        <p14:creationId xmlns:p14="http://schemas.microsoft.com/office/powerpoint/2010/main" val="1340464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a:t>Matières premières : </a:t>
            </a:r>
            <a:r>
              <a:rPr lang="fr-BE" b="1"/>
              <a:t>uranium et plutonium </a:t>
            </a:r>
            <a:r>
              <a:rPr lang="fr-BE" b="0"/>
              <a:t>(énergie nucléaire)</a:t>
            </a:r>
          </a:p>
          <a:p>
            <a:r>
              <a:rPr lang="fr-BE" b="0"/>
              <a:t>L’uranium et le plutonium sont extraits de mines.</a:t>
            </a:r>
          </a:p>
          <a:p>
            <a:r>
              <a:rPr lang="fr-BE" b="0"/>
              <a:t>Leurs atomes sont éclatés dans un réacteur nucléaire,</a:t>
            </a:r>
            <a:r>
              <a:rPr lang="fr-BE" b="0" baseline="0"/>
              <a:t> provoquant un dégagement de chaleur.</a:t>
            </a:r>
          </a:p>
          <a:p>
            <a:r>
              <a:rPr lang="fr-BE" b="0" baseline="0"/>
              <a:t>Est-ce durable ? Ce procédé ne dégage pas de gaz à effet de serre mais produit des déchets dangereux.</a:t>
            </a:r>
          </a:p>
          <a:p>
            <a:endParaRPr lang="nl-BE" b="0" baseline="0" dirty="0"/>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19</a:t>
            </a:fld>
            <a:endParaRPr lang="nl-NL"/>
          </a:p>
        </p:txBody>
      </p:sp>
    </p:spTree>
    <p:extLst>
      <p:ext uri="{BB962C8B-B14F-4D97-AF65-F5344CB8AC3E}">
        <p14:creationId xmlns:p14="http://schemas.microsoft.com/office/powerpoint/2010/main" val="1008394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aseline="0" dirty="0"/>
              <a:t>Ce kit pédagogique comporte</a:t>
            </a:r>
            <a:r>
              <a:rPr lang="fr-BE" b="1" baseline="0" dirty="0"/>
              <a:t> cinq modules </a:t>
            </a:r>
            <a:r>
              <a:rPr lang="fr-BE" baseline="0" dirty="0"/>
              <a:t>qui se succèdent selon un </a:t>
            </a:r>
            <a:r>
              <a:rPr lang="fr-BE" b="1" baseline="0" dirty="0"/>
              <a:t>ordre logique</a:t>
            </a:r>
            <a:r>
              <a:rPr lang="fr-BE" baseline="0" dirty="0"/>
              <a:t>.</a:t>
            </a:r>
          </a:p>
          <a:p>
            <a:endParaRPr lang="nl-NL" baseline="0" dirty="0"/>
          </a:p>
          <a:p>
            <a:r>
              <a:rPr lang="fr-BE" baseline="0" dirty="0"/>
              <a:t>------</a:t>
            </a:r>
          </a:p>
          <a:p>
            <a:r>
              <a:rPr lang="fr-BE" i="1" baseline="0" dirty="0"/>
              <a:t>L’enseignant(e) peut également choisir de n’utiliser qu’un seul ou plusieurs de ces modules dans le cadre de son cours.</a:t>
            </a:r>
          </a:p>
          <a:p>
            <a:r>
              <a:rPr lang="fr-BE" b="1" i="1" baseline="0" dirty="0"/>
              <a:t>Passez à un autre module pour sauter </a:t>
            </a:r>
            <a:r>
              <a:rPr lang="fr-BE" i="1" baseline="0" dirty="0"/>
              <a:t>certains chapitres.</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a:t>
            </a:fld>
            <a:endParaRPr lang="nl-NL"/>
          </a:p>
        </p:txBody>
      </p:sp>
    </p:spTree>
    <p:extLst>
      <p:ext uri="{BB962C8B-B14F-4D97-AF65-F5344CB8AC3E}">
        <p14:creationId xmlns:p14="http://schemas.microsoft.com/office/powerpoint/2010/main" val="157804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dirty="0"/>
              <a:t>Éventuellement, répétition de la diapositive n° 12</a:t>
            </a:r>
            <a:r>
              <a:rPr lang="fr-BE" baseline="0" dirty="0"/>
              <a:t> </a:t>
            </a:r>
            <a:r>
              <a:rPr lang="fr-BE" baseline="0" dirty="0">
                <a:sym typeface="Wingdings"/>
              </a:rPr>
              <a:t></a:t>
            </a:r>
            <a:r>
              <a:rPr lang="fr-BE" dirty="0"/>
              <a:t> Il existe deux groupes d’énergie : non renouvelable ou </a:t>
            </a:r>
            <a:r>
              <a:rPr lang="fr-BE" b="1" dirty="0"/>
              <a:t>grise</a:t>
            </a:r>
            <a:r>
              <a:rPr lang="fr-BE" dirty="0"/>
              <a:t>, et renouvelable ou </a:t>
            </a:r>
            <a:r>
              <a:rPr lang="fr-BE" b="1" dirty="0"/>
              <a:t>verte</a:t>
            </a:r>
            <a:r>
              <a:rPr lang="fr-BE" dirty="0"/>
              <a:t>.</a:t>
            </a:r>
          </a:p>
          <a:p>
            <a:endParaRPr lang="nl-NL" baseline="0" dirty="0"/>
          </a:p>
          <a:p>
            <a:pPr marL="162826" indent="-162826">
              <a:buFontTx/>
              <a:buChar char="-"/>
            </a:pPr>
            <a:r>
              <a:rPr lang="fr-BE" b="1" baseline="0" dirty="0"/>
              <a:t>Non renouvelable </a:t>
            </a:r>
            <a:r>
              <a:rPr lang="fr-BE" baseline="0" dirty="0"/>
              <a:t>signifie que les matières premières nécessaires pour produire l’énergie ne peuvent pas être réutilisées et finissent donc par s’épuiser. Ainsi, les réserves de pétrole que nous extrayons du sol et que nous brûlons s’épuiseront tôt ou tard.</a:t>
            </a:r>
          </a:p>
          <a:p>
            <a:pPr marL="434203" lvl="1"/>
            <a:endParaRPr lang="nl-NL" baseline="0" dirty="0"/>
          </a:p>
          <a:p>
            <a:pPr marL="162826" indent="-162826">
              <a:buFontTx/>
              <a:buChar char="-"/>
            </a:pPr>
            <a:r>
              <a:rPr lang="fr-BE" b="1" dirty="0"/>
              <a:t>Renouvelable </a:t>
            </a:r>
            <a:r>
              <a:rPr lang="fr-BE" dirty="0"/>
              <a:t>signifie que les matières premières nécessaires pour produire l’énergie peuvent être réutilisées et sont inépuisables.</a:t>
            </a:r>
            <a:r>
              <a:rPr lang="fr-BE" baseline="0" dirty="0"/>
              <a:t> Exemple : le soleil brillera toujours.</a:t>
            </a:r>
          </a:p>
          <a:p>
            <a:pPr marL="162826" indent="-162826">
              <a:buFontTx/>
              <a:buChar char="-"/>
            </a:pPr>
            <a:endParaRPr lang="nl-NL" baseline="0" dirty="0"/>
          </a:p>
          <a:p>
            <a:r>
              <a:rPr lang="fr-BE" sz="1200" b="1" dirty="0">
                <a:solidFill>
                  <a:schemeClr val="tx1"/>
                </a:solidFill>
                <a:latin typeface="+mn-lt"/>
                <a:ea typeface="+mn-ea"/>
                <a:cs typeface="+mn-cs"/>
              </a:rPr>
              <a:t>Avantages et inconvénients de l’énergie renouvelable</a:t>
            </a:r>
          </a:p>
          <a:p>
            <a:r>
              <a:rPr lang="fr-BE" sz="1200" dirty="0">
                <a:solidFill>
                  <a:schemeClr val="tx1"/>
                </a:solidFill>
                <a:latin typeface="+mn-lt"/>
                <a:ea typeface="+mn-ea"/>
                <a:cs typeface="+mn-cs"/>
              </a:rPr>
              <a:t>Il n’existe aucune énergie dont la production soit totalement inoffensive pour l’environnement. Il est donc important de bien peser le pour et le contre des différentes sources d’énergie renouvelables.</a:t>
            </a:r>
          </a:p>
          <a:p>
            <a:endParaRPr lang="nl-NL" sz="1200" kern="1200" dirty="0">
              <a:solidFill>
                <a:schemeClr val="tx1"/>
              </a:solidFill>
              <a:latin typeface="+mn-lt"/>
              <a:ea typeface="+mn-ea"/>
              <a:cs typeface="+mn-cs"/>
            </a:endParaRPr>
          </a:p>
          <a:p>
            <a:r>
              <a:rPr lang="fr-BE" sz="1200" b="1" u="sng" dirty="0">
                <a:solidFill>
                  <a:schemeClr val="tx1"/>
                </a:solidFill>
                <a:latin typeface="+mn-lt"/>
                <a:ea typeface="+mn-ea"/>
                <a:cs typeface="+mn-cs"/>
              </a:rPr>
              <a:t>Avantages généraux</a:t>
            </a:r>
          </a:p>
          <a:p>
            <a:r>
              <a:rPr lang="fr-BE" sz="1200" dirty="0">
                <a:solidFill>
                  <a:schemeClr val="tx1"/>
                </a:solidFill>
                <a:latin typeface="+mn-lt"/>
                <a:ea typeface="+mn-ea"/>
                <a:cs typeface="+mn-cs"/>
              </a:rPr>
              <a:t>- L’énergie peut être produite à partir du soleil, du vent et de la force hydraulique en de nombreux endroits du monde, contrairement aux combustibles fossiles qui ne sont disponibles que dans quelques zones. Nous pouvons ainsi devenir moins dépendants des pays qui possèdent ces sources d’énergie.</a:t>
            </a:r>
          </a:p>
          <a:p>
            <a:pPr marL="171450" indent="-171450">
              <a:buFontTx/>
              <a:buChar char="-"/>
            </a:pPr>
            <a:r>
              <a:rPr lang="fr-BE" sz="1200" dirty="0">
                <a:solidFill>
                  <a:schemeClr val="tx1"/>
                </a:solidFill>
                <a:latin typeface="+mn-lt"/>
                <a:ea typeface="+mn-ea"/>
                <a:cs typeface="+mn-cs"/>
              </a:rPr>
              <a:t>Les sources d’énergie renouvelable n’émettent pas de gaz nocifs et ne produisent pas de déchets dangereux.</a:t>
            </a:r>
          </a:p>
          <a:p>
            <a:pPr marL="171450" indent="-171450">
              <a:buFontTx/>
              <a:buChar char="-"/>
            </a:pPr>
            <a:r>
              <a:rPr lang="fr-BE" sz="1200" dirty="0">
                <a:solidFill>
                  <a:schemeClr val="tx1"/>
                </a:solidFill>
                <a:latin typeface="+mn-lt"/>
                <a:ea typeface="+mn-ea"/>
                <a:cs typeface="+mn-cs"/>
              </a:rPr>
              <a:t>Ces énergies sont inépuisables.</a:t>
            </a:r>
          </a:p>
          <a:p>
            <a:pPr marL="171450" indent="-171450">
              <a:buFontTx/>
              <a:buChar char="-"/>
            </a:pPr>
            <a:r>
              <a:rPr lang="fr-BE" sz="1200" dirty="0">
                <a:solidFill>
                  <a:schemeClr val="tx1"/>
                </a:solidFill>
                <a:latin typeface="+mn-lt"/>
                <a:ea typeface="+mn-ea"/>
                <a:cs typeface="+mn-cs"/>
              </a:rPr>
              <a:t>L’électricité peut être produite dans de petites installations et se combine donc plus facilement avec les habitations.</a:t>
            </a:r>
          </a:p>
          <a:p>
            <a:pPr marL="171450" indent="-171450">
              <a:buFontTx/>
              <a:buChar char="-"/>
            </a:pPr>
            <a:endParaRPr lang="fr-BE" sz="1200" dirty="0">
              <a:solidFill>
                <a:schemeClr val="tx1"/>
              </a:solidFill>
              <a:latin typeface="+mn-lt"/>
              <a:ea typeface="+mn-ea"/>
              <a:cs typeface="+mn-cs"/>
            </a:endParaRPr>
          </a:p>
          <a:p>
            <a:pPr marL="0" indent="0">
              <a:buFontTx/>
              <a:buNone/>
            </a:pPr>
            <a:r>
              <a:rPr lang="fr-BE" sz="1200" b="1" u="sng" dirty="0">
                <a:solidFill>
                  <a:schemeClr val="tx1"/>
                </a:solidFill>
                <a:latin typeface="+mn-lt"/>
                <a:ea typeface="+mn-ea"/>
                <a:cs typeface="+mn-cs"/>
              </a:rPr>
              <a:t>Inconvénient général</a:t>
            </a:r>
          </a:p>
          <a:p>
            <a:pPr marL="0" indent="0">
              <a:buFontTx/>
              <a:buNone/>
            </a:pPr>
            <a:r>
              <a:rPr lang="fr-BE" sz="1200" b="0" dirty="0">
                <a:solidFill>
                  <a:schemeClr val="tx1"/>
                </a:solidFill>
                <a:latin typeface="+mn-lt"/>
                <a:ea typeface="+mn-ea"/>
                <a:cs typeface="+mn-cs"/>
              </a:rPr>
              <a:t>- Ces sources d’énergie ont un caractère inévitablement intermittent, et parfois difficilement prévisible (le soleil ne brille pas tout le temps, il ne fait pas toujours venteux…)</a:t>
            </a:r>
          </a:p>
          <a:p>
            <a:pPr marL="0" indent="0">
              <a:buFontTx/>
              <a:buNone/>
            </a:pPr>
            <a:endParaRPr lang="fr-BE" sz="1200" b="0" dirty="0">
              <a:solidFill>
                <a:schemeClr val="tx1"/>
              </a:solidFill>
              <a:latin typeface="+mn-lt"/>
              <a:ea typeface="+mn-ea"/>
              <a:cs typeface="+mn-cs"/>
            </a:endParaRPr>
          </a:p>
          <a:p>
            <a:pPr marL="171450" indent="-171450">
              <a:buFontTx/>
              <a:buChar char="-"/>
            </a:pPr>
            <a:endParaRPr lang="nl-NL" sz="1200" b="0" kern="1200" dirty="0">
              <a:solidFill>
                <a:schemeClr val="tx1"/>
              </a:solidFill>
              <a:latin typeface="+mn-lt"/>
              <a:ea typeface="+mn-ea"/>
              <a:cs typeface="+mn-cs"/>
            </a:endParaRPr>
          </a:p>
          <a:p>
            <a:pPr marL="171450" indent="-171450">
              <a:buFontTx/>
              <a:buChar char="-"/>
            </a:pPr>
            <a:endParaRPr lang="nl-NL" b="0" baseline="0" dirty="0"/>
          </a:p>
          <a:p>
            <a:pPr marL="162826" indent="-162826">
              <a:buFontTx/>
              <a:buChar char="-"/>
            </a:pPr>
            <a:endParaRPr lang="nl-NL"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20</a:t>
            </a:fld>
            <a:endParaRPr lang="nl-NL"/>
          </a:p>
        </p:txBody>
      </p:sp>
    </p:spTree>
    <p:extLst>
      <p:ext uri="{BB962C8B-B14F-4D97-AF65-F5344CB8AC3E}">
        <p14:creationId xmlns:p14="http://schemas.microsoft.com/office/powerpoint/2010/main" val="955936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Matière première : </a:t>
            </a:r>
            <a:r>
              <a:rPr lang="fr-BE" b="1" dirty="0"/>
              <a:t>le vent</a:t>
            </a:r>
          </a:p>
          <a:p>
            <a:r>
              <a:rPr lang="fr-BE" dirty="0"/>
              <a:t>Traitement : le mouvement du vent est converti en électricité au moyen d’une grande dynamo.</a:t>
            </a:r>
          </a:p>
          <a:p>
            <a:r>
              <a:rPr lang="fr-BE" sz="1200" b="0" dirty="0">
                <a:solidFill>
                  <a:schemeClr val="tx1"/>
                </a:solidFill>
                <a:latin typeface="+mn-lt"/>
                <a:ea typeface="+mn-ea"/>
                <a:cs typeface="+mn-cs"/>
              </a:rPr>
              <a:t>De quoi s’agit-il ? Des éoliennes captent le mouvement du vent et le transforment en électricité. Le nombre d’éoliennes augmente. On construit des parcs éoliens sur terre et en mer.</a:t>
            </a:r>
          </a:p>
          <a:p>
            <a:r>
              <a:rPr lang="fr-BE" sz="1200" b="0" dirty="0">
                <a:solidFill>
                  <a:schemeClr val="tx1"/>
                </a:solidFill>
                <a:latin typeface="+mn-lt"/>
                <a:ea typeface="+mn-ea"/>
                <a:cs typeface="+mn-cs"/>
              </a:rPr>
              <a:t>Est-ce durable ? Oui, parce que le vent est inépuisable et que la production d’électricité à l’aide de l’énergie éolienne ne génère pas de substances nocives.</a:t>
            </a:r>
          </a:p>
          <a:p>
            <a:r>
              <a:rPr lang="fr-BE" sz="1200" b="0" dirty="0">
                <a:solidFill>
                  <a:schemeClr val="tx1"/>
                </a:solidFill>
                <a:latin typeface="+mn-lt"/>
                <a:ea typeface="+mn-ea"/>
                <a:cs typeface="+mn-cs"/>
              </a:rPr>
              <a:t>Inconvénients ?</a:t>
            </a:r>
            <a:r>
              <a:rPr lang="fr-BE" sz="1200" b="0" baseline="0" dirty="0">
                <a:solidFill>
                  <a:schemeClr val="tx1"/>
                </a:solidFill>
                <a:latin typeface="+mn-lt"/>
                <a:ea typeface="+mn-ea"/>
                <a:cs typeface="+mn-cs"/>
              </a:rPr>
              <a:t> </a:t>
            </a:r>
            <a:r>
              <a:rPr lang="fr-BE" sz="1200" b="0" dirty="0">
                <a:solidFill>
                  <a:schemeClr val="tx1"/>
                </a:solidFill>
                <a:latin typeface="+mn-lt"/>
                <a:ea typeface="+mn-ea"/>
                <a:cs typeface="+mn-cs"/>
              </a:rPr>
              <a:t>Les éoliennes peuvent avoir des conséquences négatives pour les personnes qui habitent juste à côté, en raison de l’ombre et du bruit produits par les pales. Les éoliennes modifient aussi le paysage. Les éoliennes peuvent parfois présenter des inconvénients pour la nature, car leurs pales peuvent toucher des oiseaux ou des chauve-souris.</a:t>
            </a:r>
          </a:p>
          <a:p>
            <a:endParaRPr lang="nl-NL" baseline="0" dirty="0"/>
          </a:p>
          <a:p>
            <a:endParaRPr lang="nl-NL" baseline="0" dirty="0"/>
          </a:p>
          <a:p>
            <a:r>
              <a:rPr lang="fr-BE" b="1" u="sng" baseline="0" dirty="0"/>
              <a:t>(Éventuellement, répéter ou renvoyer à l’EXPÉRIENCE de la diapositive n° 12 :)</a:t>
            </a:r>
            <a:r>
              <a:rPr lang="fr-BE" b="0" i="1" u="none" baseline="0" dirty="0"/>
              <a:t> </a:t>
            </a:r>
          </a:p>
          <a:p>
            <a:r>
              <a:rPr lang="fr-BE" b="1" i="0" baseline="0" dirty="0"/>
              <a:t>Utilisez la petite éolienne de la fiche « Le vent à l’œuvre ! » et montrez qu’elle commence à tourner lorsque l’on souffle dessus.</a:t>
            </a:r>
          </a:p>
          <a:p>
            <a:endParaRPr lang="nl-NL" dirty="0"/>
          </a:p>
          <a:p>
            <a:endParaRPr lang="nl-NL" sz="1200" b="0" kern="1200" dirty="0">
              <a:solidFill>
                <a:schemeClr val="tx1"/>
              </a:solidFill>
              <a:latin typeface="+mn-lt"/>
              <a:ea typeface="+mn-ea"/>
              <a:cs typeface="+mn-cs"/>
            </a:endParaRPr>
          </a:p>
          <a:p>
            <a:r>
              <a:rPr lang="fr-BE" sz="1200" dirty="0">
                <a:solidFill>
                  <a:schemeClr val="tx1"/>
                </a:solidFill>
                <a:latin typeface="+mn-lt"/>
                <a:ea typeface="+mn-ea"/>
                <a:cs typeface="+mn-cs"/>
              </a:rPr>
              <a:t>Conseil : vous pouvez organiser un petit débat en classe entre défenseurs et opposants de l’énergie éolienne.</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21</a:t>
            </a:fld>
            <a:endParaRPr lang="nl-NL"/>
          </a:p>
        </p:txBody>
      </p:sp>
    </p:spTree>
    <p:extLst>
      <p:ext uri="{BB962C8B-B14F-4D97-AF65-F5344CB8AC3E}">
        <p14:creationId xmlns:p14="http://schemas.microsoft.com/office/powerpoint/2010/main" val="1952708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Matière première : </a:t>
            </a:r>
            <a:r>
              <a:rPr lang="fr-BE" b="1" dirty="0"/>
              <a:t>l’eau</a:t>
            </a:r>
          </a:p>
          <a:p>
            <a:r>
              <a:rPr lang="fr-BE" b="0" dirty="0"/>
              <a:t>Traitement : des barrages absorbent la force de l’eau et la transforment en électricité au moyen de dynamos géantes.</a:t>
            </a:r>
          </a:p>
          <a:p>
            <a:r>
              <a:rPr lang="fr-BE" sz="1200" b="0" dirty="0">
                <a:solidFill>
                  <a:schemeClr val="tx1"/>
                </a:solidFill>
                <a:latin typeface="+mn-lt"/>
                <a:ea typeface="+mn-ea"/>
                <a:cs typeface="+mn-cs"/>
              </a:rPr>
              <a:t>Cette source d’énergie est plus courante dans les pays où </a:t>
            </a:r>
            <a:r>
              <a:rPr lang="fr-BE" sz="1200" b="0" dirty="0">
                <a:solidFill>
                  <a:srgbClr val="FF0000"/>
                </a:solidFill>
                <a:latin typeface="+mn-lt"/>
                <a:ea typeface="+mn-ea"/>
                <a:cs typeface="+mn-cs"/>
              </a:rPr>
              <a:t>il y a des cours d’eau à gros débit ou des </a:t>
            </a:r>
            <a:r>
              <a:rPr lang="fr-BE" sz="1200" b="0" dirty="0">
                <a:solidFill>
                  <a:schemeClr val="tx1"/>
                </a:solidFill>
                <a:latin typeface="+mn-lt"/>
                <a:ea typeface="+mn-ea"/>
                <a:cs typeface="+mn-cs"/>
              </a:rPr>
              <a:t>montagnes et des torrents.  La Belgique possède toutefois </a:t>
            </a:r>
            <a:r>
              <a:rPr lang="fr-BE" sz="1200" b="0" dirty="0">
                <a:solidFill>
                  <a:srgbClr val="FF0000"/>
                </a:solidFill>
                <a:latin typeface="+mn-lt"/>
                <a:ea typeface="+mn-ea"/>
                <a:cs typeface="+mn-cs"/>
              </a:rPr>
              <a:t>aussi de petites centrales hydrauliques situées sur la Meuse ainsi que des centrales d’accumulation par pompage, comme</a:t>
            </a:r>
            <a:r>
              <a:rPr lang="fr-BE" sz="1200" b="0" dirty="0">
                <a:solidFill>
                  <a:schemeClr val="tx1"/>
                </a:solidFill>
                <a:latin typeface="+mn-lt"/>
                <a:ea typeface="+mn-ea"/>
                <a:cs typeface="+mn-cs"/>
              </a:rPr>
              <a:t> la centrale de Coo.</a:t>
            </a:r>
          </a:p>
          <a:p>
            <a:r>
              <a:rPr lang="fr-BE" sz="1200" b="0" dirty="0">
                <a:solidFill>
                  <a:schemeClr val="tx1"/>
                </a:solidFill>
                <a:latin typeface="+mn-lt"/>
                <a:ea typeface="+mn-ea"/>
                <a:cs typeface="+mn-cs"/>
              </a:rPr>
              <a:t>Est-ce durable ? Oui.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22</a:t>
            </a:fld>
            <a:endParaRPr lang="nl-NL"/>
          </a:p>
        </p:txBody>
      </p:sp>
    </p:spTree>
    <p:extLst>
      <p:ext uri="{BB962C8B-B14F-4D97-AF65-F5344CB8AC3E}">
        <p14:creationId xmlns:p14="http://schemas.microsoft.com/office/powerpoint/2010/main" val="259018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Matière première : </a:t>
            </a:r>
            <a:r>
              <a:rPr lang="fr-BE" b="1" dirty="0"/>
              <a:t>le soleil</a:t>
            </a:r>
          </a:p>
          <a:p>
            <a:r>
              <a:rPr lang="fr-BE" b="0" dirty="0"/>
              <a:t>Partout mais uniquement en journée.</a:t>
            </a:r>
          </a:p>
          <a:p>
            <a:r>
              <a:rPr lang="fr-BE" b="0" dirty="0"/>
              <a:t>Traitement : des cellules photovoltaïques convertissent directement la lumière en électricité.</a:t>
            </a:r>
          </a:p>
          <a:p>
            <a:r>
              <a:rPr lang="fr-BE" sz="1200" b="0" dirty="0">
                <a:solidFill>
                  <a:schemeClr val="tx1"/>
                </a:solidFill>
                <a:latin typeface="+mn-lt"/>
                <a:ea typeface="+mn-ea"/>
                <a:cs typeface="+mn-cs"/>
              </a:rPr>
              <a:t>De quoi s’agit-il ? Le soleil est une source d’énergie gigantesque. Il pourrait facilement pourvoir tous les besoins en énergie de la planète. Le soleil peut chauffer l’eau et produire de l’électricité grâce à des panneaux solaires (cellules photovoltaïques). Chaque cellule photovoltaïque comporte plusieurs couches. Lorsque le soleil brille sur celle-ci, cela produit de l’électricité.</a:t>
            </a:r>
          </a:p>
          <a:p>
            <a:r>
              <a:rPr lang="fr-BE" sz="1200" b="0" dirty="0">
                <a:solidFill>
                  <a:schemeClr val="tx1"/>
                </a:solidFill>
                <a:latin typeface="+mn-lt"/>
                <a:ea typeface="+mn-ea"/>
                <a:cs typeface="+mn-cs"/>
              </a:rPr>
              <a:t>Est-ce durable ? Oui, car le soleil continuera à briller pendant longtemps encore.</a:t>
            </a:r>
          </a:p>
          <a:p>
            <a:endParaRPr lang="pl-PL" sz="1200" kern="1200" dirty="0">
              <a:solidFill>
                <a:schemeClr val="tx1"/>
              </a:solidFill>
              <a:latin typeface="+mn-lt"/>
              <a:ea typeface="+mn-ea"/>
              <a:cs typeface="+mn-cs"/>
            </a:endParaRPr>
          </a:p>
          <a:p>
            <a:r>
              <a:rPr lang="fr-BE" b="1" dirty="0"/>
              <a:t>ATTENTION :</a:t>
            </a:r>
            <a:r>
              <a:rPr lang="fr-BE" b="0" dirty="0"/>
              <a:t> cette source fonctionne différemment de toutes les autres.</a:t>
            </a:r>
            <a:r>
              <a:rPr lang="fr-BE" b="0" baseline="0" dirty="0"/>
              <a:t> </a:t>
            </a:r>
            <a:r>
              <a:rPr lang="fr-BE" b="0" dirty="0"/>
              <a:t>Les autres sources convertissent le mouvement ou la chaleur en électricité, tandis que les panneaux solaires transforment directement les rayons lumineux du soleil en électricité.</a:t>
            </a:r>
          </a:p>
          <a:p>
            <a:endParaRPr lang="nl-NL" b="0" baseline="0" dirty="0"/>
          </a:p>
          <a:p>
            <a:r>
              <a:rPr lang="fr-BE" b="1" baseline="0" dirty="0"/>
              <a:t>Demandez aux élèves si certains d’entre eux ont des panneaux </a:t>
            </a:r>
            <a:r>
              <a:rPr lang="fr-BE" b="1" baseline="0" dirty="0">
                <a:solidFill>
                  <a:srgbClr val="FF0000"/>
                </a:solidFill>
              </a:rPr>
              <a:t>photovoltaïques</a:t>
            </a:r>
            <a:r>
              <a:rPr lang="fr-BE" b="1" baseline="0" dirty="0"/>
              <a:t> à la maison.</a:t>
            </a:r>
          </a:p>
          <a:p>
            <a:endParaRPr lang="nl-NL"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BE" b="1" u="sng" dirty="0"/>
              <a:t>EXPÉRIENCE</a:t>
            </a:r>
          </a:p>
          <a:p>
            <a:r>
              <a:rPr lang="fr-BE" b="1" dirty="0"/>
              <a:t>Utilisez la fiche de l’expérience « Chaud, chocolat ! » pour démontrer que le soleil est une source d’énergie colossale.</a:t>
            </a:r>
            <a:r>
              <a:rPr lang="fr-BE" b="1" baseline="0" dirty="0"/>
              <a:t> </a:t>
            </a:r>
          </a:p>
          <a:p>
            <a:endParaRPr lang="nl-NL"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23</a:t>
            </a:fld>
            <a:endParaRPr lang="nl-NL"/>
          </a:p>
        </p:txBody>
      </p:sp>
    </p:spTree>
    <p:extLst>
      <p:ext uri="{BB962C8B-B14F-4D97-AF65-F5344CB8AC3E}">
        <p14:creationId xmlns:p14="http://schemas.microsoft.com/office/powerpoint/2010/main" val="668805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fr-BE" sz="1100" b="0" u="none" dirty="0"/>
              <a:t>La biomasse est une source d’énergie moins connue.</a:t>
            </a:r>
            <a:r>
              <a:rPr lang="fr-BE" sz="1100" dirty="0"/>
              <a:t> </a:t>
            </a:r>
          </a:p>
          <a:p>
            <a:pPr marL="0" indent="0" defTabSz="434203">
              <a:buFont typeface="Wingdings" charset="2"/>
              <a:buNone/>
              <a:defRPr/>
            </a:pPr>
            <a:endParaRPr lang="nl-BE" sz="1100" dirty="0"/>
          </a:p>
          <a:p>
            <a:r>
              <a:rPr lang="fr-BE" sz="1100" b="0" dirty="0"/>
              <a:t>Matière première : </a:t>
            </a:r>
            <a:r>
              <a:rPr lang="fr-BE" sz="1100" b="1" dirty="0"/>
              <a:t>biomasse.</a:t>
            </a:r>
            <a:r>
              <a:rPr lang="fr-BE" sz="1100" b="0" dirty="0"/>
              <a:t> Ce peut, par exemple, être du bois. Ou le fumier d’une ferme.</a:t>
            </a:r>
          </a:p>
          <a:p>
            <a:endParaRPr lang="nl-NL" sz="1100" b="0" dirty="0"/>
          </a:p>
          <a:p>
            <a:r>
              <a:rPr lang="fr-BE" sz="1100" b="0" dirty="0"/>
              <a:t>Traitement : du (bio)gaz peut être produit au départ de biomasse (p. ex. du fumier). La biomasse telle que le bois peut être directement brûlée.</a:t>
            </a:r>
          </a:p>
          <a:p>
            <a:endParaRPr lang="nl-NL" sz="1100" b="0" dirty="0"/>
          </a:p>
          <a:p>
            <a:r>
              <a:rPr lang="fr-BE" sz="1100" b="0" dirty="0">
                <a:solidFill>
                  <a:schemeClr val="tx1"/>
                </a:solidFill>
                <a:latin typeface="+mn-lt"/>
                <a:ea typeface="+mn-ea"/>
                <a:cs typeface="+mn-cs"/>
              </a:rPr>
              <a:t>Est-ce durable ? Ça dépend.</a:t>
            </a:r>
            <a:r>
              <a:rPr lang="fr-BE" sz="1100" b="0" baseline="0" dirty="0">
                <a:solidFill>
                  <a:schemeClr val="tx1"/>
                </a:solidFill>
                <a:latin typeface="+mn-lt"/>
                <a:ea typeface="+mn-ea"/>
                <a:cs typeface="+mn-cs"/>
              </a:rPr>
              <a:t> Si, par exemple, on coupe des forêts anciennes pour les brûler, ce n’est évidemment pas bon pour la nature.</a:t>
            </a:r>
          </a:p>
          <a:p>
            <a:r>
              <a:rPr lang="fr-BE" sz="1100" b="0" baseline="0" dirty="0">
                <a:solidFill>
                  <a:schemeClr val="tx1"/>
                </a:solidFill>
                <a:latin typeface="+mn-lt"/>
                <a:ea typeface="+mn-ea"/>
                <a:cs typeface="+mn-cs"/>
              </a:rPr>
              <a:t>Mais brûler les déchets d'une scierie, par exemple, est un bon usage de ce procédé.</a:t>
            </a:r>
          </a:p>
          <a:p>
            <a:r>
              <a:rPr lang="fr-BE" sz="1100" b="0" baseline="0" dirty="0">
                <a:solidFill>
                  <a:schemeClr val="tx1"/>
                </a:solidFill>
                <a:latin typeface="+mn-lt"/>
                <a:ea typeface="+mn-ea"/>
                <a:cs typeface="+mn-cs"/>
              </a:rPr>
              <a:t>Par ailleurs, les vieux poêles à bois sont extrêmement polluants et ne sont pas économiques.</a:t>
            </a:r>
            <a:br>
              <a:rPr lang="fr-BE" sz="1100" b="0" baseline="0" dirty="0">
                <a:solidFill>
                  <a:schemeClr val="tx1"/>
                </a:solidFill>
                <a:latin typeface="+mn-lt"/>
                <a:ea typeface="+mn-ea"/>
                <a:cs typeface="+mn-cs"/>
              </a:rPr>
            </a:br>
            <a:r>
              <a:rPr lang="fr-BE" sz="1100" b="0" baseline="0" dirty="0">
                <a:solidFill>
                  <a:schemeClr val="tx1"/>
                </a:solidFill>
                <a:latin typeface="+mn-lt"/>
                <a:ea typeface="+mn-ea"/>
                <a:cs typeface="+mn-cs"/>
              </a:rPr>
              <a:t>Les poêles à pellets modernes utilisés pour alimenter un chauffage central, en revanche, sont économiques et respectent l’environnement.</a:t>
            </a:r>
          </a:p>
          <a:p>
            <a:pPr marL="0" indent="0" defTabSz="434203">
              <a:buFont typeface="Wingdings" charset="2"/>
              <a:buNone/>
              <a:defRPr/>
            </a:pPr>
            <a:endParaRPr lang="nl-BE" sz="1100" dirty="0"/>
          </a:p>
          <a:p>
            <a:r>
              <a:rPr lang="fr-BE" sz="1100" dirty="0"/>
              <a:t> </a:t>
            </a:r>
          </a:p>
          <a:p>
            <a:r>
              <a:rPr lang="fr-BE" sz="1100" dirty="0"/>
              <a:t> </a:t>
            </a:r>
          </a:p>
          <a:p>
            <a:r>
              <a:rPr lang="fr-BE" sz="110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24</a:t>
            </a:fld>
            <a:endParaRPr lang="nl-NL"/>
          </a:p>
        </p:txBody>
      </p:sp>
    </p:spTree>
    <p:extLst>
      <p:ext uri="{BB962C8B-B14F-4D97-AF65-F5344CB8AC3E}">
        <p14:creationId xmlns:p14="http://schemas.microsoft.com/office/powerpoint/2010/main" val="2093450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0" dirty="0"/>
              <a:t>La géothermie est une source d’énergie assez méconnue mais intéressante.</a:t>
            </a:r>
            <a:r>
              <a:rPr lang="fr-BE" sz="1100" b="0" baseline="0" dirty="0"/>
              <a:t>  </a:t>
            </a:r>
          </a:p>
          <a:p>
            <a:endParaRPr lang="nl-NL" sz="1100" b="0" dirty="0"/>
          </a:p>
          <a:p>
            <a:r>
              <a:rPr lang="fr-BE" sz="1100" b="0" dirty="0"/>
              <a:t>Matière première : </a:t>
            </a:r>
            <a:r>
              <a:rPr lang="fr-BE" sz="1100" b="1" dirty="0"/>
              <a:t>chaleur souterraine</a:t>
            </a:r>
          </a:p>
          <a:p>
            <a:r>
              <a:rPr lang="fr-BE" sz="1100" b="0" dirty="0"/>
              <a:t>Traitement : de l’eau est chauffée par la chaleur souterraine.</a:t>
            </a:r>
          </a:p>
          <a:p>
            <a:r>
              <a:rPr lang="fr-BE" sz="1100" b="0" baseline="0" dirty="0"/>
              <a:t>Est-ce durable ? Oui, la chaleur du sol est inépuisable. </a:t>
            </a:r>
          </a:p>
          <a:p>
            <a:r>
              <a:rPr lang="fr-BE" sz="1100" b="0" baseline="0" dirty="0"/>
              <a:t>L’eau chaude souterraine peut être utilisée pour produire de l’électricité mais aussi comme chauffage.</a:t>
            </a:r>
          </a:p>
          <a:p>
            <a:r>
              <a:rPr lang="fr-BE" sz="1100" dirty="0"/>
              <a:t> </a:t>
            </a:r>
          </a:p>
          <a:p>
            <a:r>
              <a:rPr lang="fr-BE" sz="1100" dirty="0"/>
              <a:t> </a:t>
            </a:r>
          </a:p>
          <a:p>
            <a:r>
              <a:rPr lang="fr-BE" sz="110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25</a:t>
            </a:fld>
            <a:endParaRPr lang="nl-NL"/>
          </a:p>
        </p:txBody>
      </p:sp>
    </p:spTree>
    <p:extLst>
      <p:ext uri="{BB962C8B-B14F-4D97-AF65-F5344CB8AC3E}">
        <p14:creationId xmlns:p14="http://schemas.microsoft.com/office/powerpoint/2010/main" val="2126292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EXERCICE DE RÉFLEXION</a:t>
            </a:r>
          </a:p>
          <a:p>
            <a:endParaRPr lang="nl-NL" b="1" u="sng" dirty="0"/>
          </a:p>
          <a:p>
            <a:r>
              <a:rPr lang="fr-BE" b="0" u="none" dirty="0"/>
              <a:t>Vérifiez si les élèves ont bien compris la différence entre énergies grise (non renouvelable) et verte (renouvelable) en faisant l’exercice suivant avec eux.</a:t>
            </a:r>
          </a:p>
          <a:p>
            <a:endParaRPr lang="nl-NL" b="1" baseline="0" dirty="0"/>
          </a:p>
          <a:p>
            <a:r>
              <a:rPr lang="fr-BE" dirty="0"/>
              <a:t>Parmi les sources d’énergie ci-dessus, déterminez lesquelles sont renouvelables et lesquelles ne le sont pas.</a:t>
            </a:r>
            <a:r>
              <a:rPr lang="fr-BE" baseline="0" dirty="0"/>
              <a:t> Placez-les dans le bon cercle.</a:t>
            </a:r>
          </a:p>
          <a:p>
            <a:endParaRPr lang="nl-NL" baseline="0" dirty="0"/>
          </a:p>
          <a:p>
            <a:r>
              <a:rPr lang="fr-BE" b="1" baseline="0" dirty="0"/>
              <a:t>De gauche à droite : </a:t>
            </a:r>
            <a:r>
              <a:rPr lang="fr-BE" baseline="0" dirty="0"/>
              <a:t>hydraulique, éolien, nucléaire, pétrole, charbon, gaz naturel, solaire.</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26</a:t>
            </a:fld>
            <a:endParaRPr lang="nl-NL"/>
          </a:p>
        </p:txBody>
      </p:sp>
    </p:spTree>
    <p:extLst>
      <p:ext uri="{BB962C8B-B14F-4D97-AF65-F5344CB8AC3E}">
        <p14:creationId xmlns:p14="http://schemas.microsoft.com/office/powerpoint/2010/main" val="1355255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aseline="0" dirty="0"/>
              <a:t>Ce kit pédagogique comporte</a:t>
            </a:r>
            <a:r>
              <a:rPr lang="fr-BE" b="1" baseline="0" dirty="0"/>
              <a:t> cinq modules </a:t>
            </a:r>
            <a:r>
              <a:rPr lang="fr-BE" baseline="0" dirty="0"/>
              <a:t>qui se succèdent selon un </a:t>
            </a:r>
            <a:r>
              <a:rPr lang="fr-BE" b="1" baseline="0" dirty="0"/>
              <a:t>ordre logique</a:t>
            </a:r>
            <a:r>
              <a:rPr lang="fr-BE" baseline="0" dirty="0"/>
              <a:t>.</a:t>
            </a:r>
          </a:p>
          <a:p>
            <a:endParaRPr lang="nl-NL" baseline="0" dirty="0"/>
          </a:p>
          <a:p>
            <a:r>
              <a:rPr lang="fr-BE" baseline="0" dirty="0"/>
              <a:t>------</a:t>
            </a:r>
          </a:p>
          <a:p>
            <a:r>
              <a:rPr lang="fr-BE" i="1" baseline="0" dirty="0"/>
              <a:t>L’enseignant(e) peut également choisir de n’utiliser qu’un seul ou plusieurs de ces modules dans le cadre de son cours.</a:t>
            </a:r>
          </a:p>
          <a:p>
            <a:r>
              <a:rPr lang="fr-BE" b="1" i="1" baseline="0" dirty="0"/>
              <a:t>Passez à un autre module pour sauter </a:t>
            </a:r>
            <a:r>
              <a:rPr lang="fr-BE" i="1" baseline="0" dirty="0"/>
              <a:t>certains chapitres.</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27</a:t>
            </a:fld>
            <a:endParaRPr lang="nl-NL"/>
          </a:p>
        </p:txBody>
      </p:sp>
    </p:spTree>
    <p:extLst>
      <p:ext uri="{BB962C8B-B14F-4D97-AF65-F5344CB8AC3E}">
        <p14:creationId xmlns:p14="http://schemas.microsoft.com/office/powerpoint/2010/main" val="1521397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MODULE n° 4</a:t>
            </a:r>
          </a:p>
          <a:p>
            <a:endParaRPr lang="nl-NL" dirty="0"/>
          </a:p>
          <a:p>
            <a:r>
              <a:rPr lang="fr-BE" sz="1200" b="1" dirty="0">
                <a:solidFill>
                  <a:schemeClr val="tx1"/>
                </a:solidFill>
                <a:latin typeface="+mn-lt"/>
                <a:ea typeface="+mn-ea"/>
                <a:cs typeface="+mn-cs"/>
              </a:rPr>
              <a:t>Le contexte : </a:t>
            </a:r>
            <a:r>
              <a:rPr lang="fr-BE" sz="1200" b="0" dirty="0">
                <a:solidFill>
                  <a:schemeClr val="tx1"/>
                </a:solidFill>
                <a:latin typeface="+mn-lt"/>
                <a:ea typeface="+mn-ea"/>
                <a:cs typeface="+mn-cs"/>
              </a:rPr>
              <a:t>l’énergie est produite de différentes manières et à différents endroits.</a:t>
            </a:r>
            <a:r>
              <a:rPr lang="fr-BE" sz="1200" b="0" baseline="0" dirty="0">
                <a:solidFill>
                  <a:schemeClr val="tx1"/>
                </a:solidFill>
                <a:latin typeface="+mn-lt"/>
                <a:ea typeface="+mn-ea"/>
                <a:cs typeface="+mn-cs"/>
              </a:rPr>
              <a:t> Mais ces énergies doivent encore arriver jusqu’aux entreprises, hôpitaux, écoles, maisons, etc. C’est de cela que s’occupent </a:t>
            </a:r>
            <a:r>
              <a:rPr lang="fr-BE" sz="1200" b="0" baseline="0" dirty="0">
                <a:solidFill>
                  <a:srgbClr val="FF0000"/>
                </a:solidFill>
                <a:latin typeface="+mn-lt"/>
                <a:ea typeface="+mn-ea"/>
                <a:cs typeface="+mn-cs"/>
              </a:rPr>
              <a:t>Elia, Ores</a:t>
            </a:r>
            <a:r>
              <a:rPr lang="fr-BE" sz="1200" b="0" dirty="0">
                <a:solidFill>
                  <a:srgbClr val="FF0000"/>
                </a:solidFill>
                <a:latin typeface="+mn-lt"/>
                <a:ea typeface="+mn-ea"/>
                <a:cs typeface="+mn-cs"/>
              </a:rPr>
              <a:t> et </a:t>
            </a:r>
            <a:r>
              <a:rPr lang="fr-BE" sz="1200" b="0" dirty="0" err="1">
                <a:solidFill>
                  <a:srgbClr val="FF0000"/>
                </a:solidFill>
                <a:latin typeface="+mn-lt"/>
                <a:ea typeface="+mn-ea"/>
                <a:cs typeface="+mn-cs"/>
              </a:rPr>
              <a:t>Resa</a:t>
            </a:r>
            <a:r>
              <a:rPr lang="fr-BE" sz="1200" b="0" dirty="0">
                <a:solidFill>
                  <a:srgbClr val="FF0000"/>
                </a:solidFill>
                <a:latin typeface="+mn-lt"/>
                <a:ea typeface="+mn-ea"/>
                <a:cs typeface="+mn-cs"/>
              </a:rPr>
              <a:t> (en Wallonie) et </a:t>
            </a:r>
            <a:r>
              <a:rPr lang="fr-BE" sz="1200" b="0" dirty="0" err="1">
                <a:solidFill>
                  <a:srgbClr val="FF0000"/>
                </a:solidFill>
                <a:latin typeface="+mn-lt"/>
                <a:ea typeface="+mn-ea"/>
                <a:cs typeface="+mn-cs"/>
              </a:rPr>
              <a:t>Sibelga</a:t>
            </a:r>
            <a:r>
              <a:rPr lang="fr-BE" sz="1200" b="0" dirty="0">
                <a:solidFill>
                  <a:srgbClr val="FF0000"/>
                </a:solidFill>
                <a:latin typeface="+mn-lt"/>
                <a:ea typeface="+mn-ea"/>
                <a:cs typeface="+mn-cs"/>
              </a:rPr>
              <a:t> (à Bruxelles)</a:t>
            </a:r>
            <a:r>
              <a:rPr lang="fr-BE" sz="1200" b="0" baseline="0" dirty="0">
                <a:solidFill>
                  <a:srgbClr val="FF0000"/>
                </a:solidFill>
                <a:latin typeface="+mn-lt"/>
                <a:ea typeface="+mn-ea"/>
                <a:cs typeface="+mn-cs"/>
              </a:rPr>
              <a:t>. </a:t>
            </a:r>
          </a:p>
          <a:p>
            <a:endParaRPr lang="nl-NL" sz="1200" b="1" kern="1200" dirty="0">
              <a:solidFill>
                <a:schemeClr val="tx1"/>
              </a:solidFill>
              <a:effectLst/>
              <a:latin typeface="+mn-lt"/>
              <a:ea typeface="+mn-ea"/>
              <a:cs typeface="+mn-cs"/>
            </a:endParaRPr>
          </a:p>
          <a:p>
            <a:r>
              <a:rPr lang="fr-BE" sz="1200" b="1" dirty="0">
                <a:solidFill>
                  <a:schemeClr val="tx1"/>
                </a:solidFill>
                <a:latin typeface="+mn-lt"/>
                <a:ea typeface="+mn-ea"/>
                <a:cs typeface="+mn-cs"/>
              </a:rPr>
              <a:t>Objectif pédagogique : </a:t>
            </a:r>
            <a:r>
              <a:rPr lang="fr-BE" sz="1200" b="0" dirty="0">
                <a:solidFill>
                  <a:schemeClr val="tx1"/>
                </a:solidFill>
                <a:latin typeface="+mn-lt"/>
                <a:ea typeface="+mn-ea"/>
                <a:cs typeface="+mn-cs"/>
              </a:rPr>
              <a:t>permettre aux élèves de mieux comprendre le transport et la </a:t>
            </a:r>
            <a:r>
              <a:rPr lang="fr-BE" sz="1200" b="0" dirty="0">
                <a:solidFill>
                  <a:srgbClr val="FF0000"/>
                </a:solidFill>
                <a:latin typeface="+mn-lt"/>
                <a:ea typeface="+mn-ea"/>
                <a:cs typeface="+mn-cs"/>
              </a:rPr>
              <a:t>distribution</a:t>
            </a:r>
            <a:r>
              <a:rPr lang="fr-BE" sz="1200" b="0" dirty="0">
                <a:solidFill>
                  <a:schemeClr val="tx1"/>
                </a:solidFill>
                <a:latin typeface="+mn-lt"/>
                <a:ea typeface="+mn-ea"/>
                <a:cs typeface="+mn-cs"/>
              </a:rPr>
              <a:t> de l’énergie et le chemin parcouru entre la source d’énergie et la prise électrique.</a:t>
            </a:r>
          </a:p>
          <a:p>
            <a:endParaRPr lang="nl-NL" sz="1200" b="1" kern="1200" dirty="0">
              <a:solidFill>
                <a:schemeClr val="tx1"/>
              </a:solidFill>
              <a:effectLst/>
              <a:latin typeface="+mn-lt"/>
              <a:ea typeface="+mn-ea"/>
              <a:cs typeface="+mn-cs"/>
            </a:endParaRPr>
          </a:p>
          <a:p>
            <a:r>
              <a:rPr lang="fr-BE" sz="1200" b="1" dirty="0">
                <a:solidFill>
                  <a:schemeClr val="tx1"/>
                </a:solidFill>
                <a:latin typeface="+mn-lt"/>
                <a:ea typeface="+mn-ea"/>
                <a:cs typeface="+mn-cs"/>
              </a:rPr>
              <a:t>------</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28</a:t>
            </a:fld>
            <a:endParaRPr lang="nl-NL"/>
          </a:p>
        </p:txBody>
      </p:sp>
    </p:spTree>
    <p:extLst>
      <p:ext uri="{BB962C8B-B14F-4D97-AF65-F5344CB8AC3E}">
        <p14:creationId xmlns:p14="http://schemas.microsoft.com/office/powerpoint/2010/main" val="1634601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fr-BE" b="1" baseline="0" dirty="0"/>
              <a:t>Cette rubrique </a:t>
            </a:r>
            <a:r>
              <a:rPr lang="fr-BE" baseline="0" dirty="0"/>
              <a:t>traite principalement du </a:t>
            </a:r>
            <a:r>
              <a:rPr lang="fr-BE" b="1" baseline="0" dirty="0"/>
              <a:t>transport et de la distribution</a:t>
            </a:r>
            <a:r>
              <a:rPr lang="fr-BE" baseline="0" dirty="0"/>
              <a:t> de l’électricité.</a:t>
            </a:r>
          </a:p>
          <a:p>
            <a:endParaRPr lang="nl-NL" dirty="0"/>
          </a:p>
          <a:p>
            <a:r>
              <a:rPr lang="fr-BE" dirty="0"/>
              <a:t>Les élèves savent déjà que l’électricité provient de </a:t>
            </a:r>
            <a:r>
              <a:rPr lang="fr-BE" b="1" dirty="0"/>
              <a:t>différentes sources d’énergie</a:t>
            </a:r>
            <a:r>
              <a:rPr lang="fr-BE" dirty="0"/>
              <a:t>.</a:t>
            </a:r>
            <a:r>
              <a:rPr lang="fr-BE" b="0" baseline="0" dirty="0"/>
              <a:t> </a:t>
            </a:r>
            <a:r>
              <a:rPr lang="fr-BE" baseline="0" dirty="0"/>
              <a:t>L’électricité est </a:t>
            </a:r>
            <a:r>
              <a:rPr lang="fr-BE" b="1" baseline="0" dirty="0"/>
              <a:t>transportée</a:t>
            </a:r>
            <a:r>
              <a:rPr lang="fr-BE" baseline="0" dirty="0"/>
              <a:t> de ces différentes sources et </a:t>
            </a:r>
            <a:r>
              <a:rPr lang="fr-BE" b="1" baseline="0" dirty="0"/>
              <a:t>distribuée</a:t>
            </a:r>
            <a:r>
              <a:rPr lang="fr-BE" baseline="0" dirty="0"/>
              <a:t> vers les maisons, les entreprises, les écoles, etc. au moyen de câbles et de lignes (conducteurs) (fonctionne comme un circuit électrique standard : source -&gt; conducteur -&gt; consommateur/appareil).</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29</a:t>
            </a:fld>
            <a:endParaRPr lang="nl-NL"/>
          </a:p>
        </p:txBody>
      </p:sp>
    </p:spTree>
    <p:extLst>
      <p:ext uri="{BB962C8B-B14F-4D97-AF65-F5344CB8AC3E}">
        <p14:creationId xmlns:p14="http://schemas.microsoft.com/office/powerpoint/2010/main" val="26472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MODULE n° 1</a:t>
            </a:r>
          </a:p>
          <a:p>
            <a:endParaRPr lang="nl-NL" dirty="0"/>
          </a:p>
          <a:p>
            <a:r>
              <a:rPr lang="fr-BE" sz="1200" b="1" dirty="0">
                <a:solidFill>
                  <a:schemeClr val="tx1"/>
                </a:solidFill>
                <a:latin typeface="+mn-lt"/>
                <a:ea typeface="+mn-ea"/>
                <a:cs typeface="+mn-cs"/>
              </a:rPr>
              <a:t>Le contexte : </a:t>
            </a:r>
            <a:r>
              <a:rPr lang="fr-BE" sz="1200" b="0" dirty="0">
                <a:solidFill>
                  <a:schemeClr val="tx1"/>
                </a:solidFill>
                <a:latin typeface="+mn-lt"/>
                <a:ea typeface="+mn-ea"/>
                <a:cs typeface="+mn-cs"/>
              </a:rPr>
              <a:t>le climat nous concerne tous.</a:t>
            </a:r>
            <a:r>
              <a:rPr lang="fr-BE" sz="1200" b="0" baseline="0" dirty="0">
                <a:solidFill>
                  <a:schemeClr val="tx1"/>
                </a:solidFill>
                <a:latin typeface="+mn-lt"/>
                <a:ea typeface="+mn-ea"/>
                <a:cs typeface="+mn-cs"/>
              </a:rPr>
              <a:t> Chaque jour, les journaux télévisés et la presse nous rappellent que le climat est en train de changer :</a:t>
            </a: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solidFill>
                  <a:srgbClr val="FF0000"/>
                </a:solidFill>
              </a:rPr>
              <a:t>Inondations et périodes de sécheresse en Belgique et en Europe…</a:t>
            </a:r>
            <a:endParaRPr lang="fr-BE" sz="1200" b="0" baseline="0" dirty="0">
              <a:solidFill>
                <a:srgbClr val="FF0000"/>
              </a:solidFill>
            </a:endParaRPr>
          </a:p>
          <a:p>
            <a:r>
              <a:rPr lang="fr-BE" sz="1200" b="0" baseline="0" dirty="0">
                <a:solidFill>
                  <a:schemeClr val="tx1"/>
                </a:solidFill>
                <a:latin typeface="+mn-lt"/>
                <a:ea typeface="+mn-ea"/>
                <a:cs typeface="+mn-cs"/>
              </a:rPr>
              <a:t>Ouragans en Amérique du Nord, fonte de la calotte glaciaire au Pôle Nord...</a:t>
            </a:r>
          </a:p>
          <a:p>
            <a:r>
              <a:rPr lang="fr-BE" sz="1200" b="0" baseline="0" dirty="0">
                <a:solidFill>
                  <a:schemeClr val="tx1"/>
                </a:solidFill>
                <a:latin typeface="+mn-lt"/>
                <a:ea typeface="+mn-ea"/>
                <a:cs typeface="+mn-cs"/>
              </a:rPr>
              <a:t>Mais à quoi est-ce dû ? Et quelles en sont les conséquences ? </a:t>
            </a:r>
          </a:p>
          <a:p>
            <a:endParaRPr lang="nl-NL" sz="1200" b="1" kern="1200" dirty="0">
              <a:solidFill>
                <a:schemeClr val="tx1"/>
              </a:solidFill>
              <a:effectLst/>
              <a:latin typeface="+mn-lt"/>
              <a:ea typeface="+mn-ea"/>
              <a:cs typeface="+mn-cs"/>
            </a:endParaRPr>
          </a:p>
          <a:p>
            <a:r>
              <a:rPr lang="fr-BE" sz="1200" b="1" dirty="0">
                <a:solidFill>
                  <a:schemeClr val="tx1"/>
                </a:solidFill>
                <a:latin typeface="+mn-lt"/>
                <a:ea typeface="+mn-ea"/>
                <a:cs typeface="+mn-cs"/>
              </a:rPr>
              <a:t>Objectif pédagogique : </a:t>
            </a:r>
            <a:r>
              <a:rPr lang="fr-BE" sz="1200" b="0" dirty="0">
                <a:solidFill>
                  <a:schemeClr val="tx1"/>
                </a:solidFill>
                <a:latin typeface="+mn-lt"/>
                <a:ea typeface="+mn-ea"/>
                <a:cs typeface="+mn-cs"/>
              </a:rPr>
              <a:t>permettre aux élèves de mieux comprendre le changement climatique et l’effet de serre.</a:t>
            </a:r>
          </a:p>
          <a:p>
            <a:endParaRPr lang="nl-NL" sz="1200" b="1" kern="1200" dirty="0">
              <a:solidFill>
                <a:schemeClr val="tx1"/>
              </a:solidFill>
              <a:effectLst/>
              <a:latin typeface="+mn-lt"/>
              <a:ea typeface="+mn-ea"/>
              <a:cs typeface="+mn-cs"/>
            </a:endParaRPr>
          </a:p>
          <a:p>
            <a:r>
              <a:rPr lang="fr-BE" sz="1200" b="1" dirty="0">
                <a:solidFill>
                  <a:schemeClr val="tx1"/>
                </a:solidFill>
                <a:latin typeface="+mn-lt"/>
                <a:ea typeface="+mn-ea"/>
                <a:cs typeface="+mn-cs"/>
              </a:rPr>
              <a:t>------</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a:t>
            </a:fld>
            <a:endParaRPr lang="nl-NL"/>
          </a:p>
        </p:txBody>
      </p:sp>
    </p:spTree>
    <p:extLst>
      <p:ext uri="{BB962C8B-B14F-4D97-AF65-F5344CB8AC3E}">
        <p14:creationId xmlns:p14="http://schemas.microsoft.com/office/powerpoint/2010/main" val="1687207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fr-BE" sz="1100" b="0" dirty="0"/>
              <a:t>L’électricité a besoin d'un conducteur pour se déplacer.</a:t>
            </a:r>
          </a:p>
          <a:p>
            <a:pPr lvl="0"/>
            <a:endParaRPr lang="nl-BE" sz="1100" dirty="0"/>
          </a:p>
          <a:p>
            <a:pPr lvl="0"/>
            <a:r>
              <a:rPr lang="fr-BE" sz="1100" dirty="0"/>
              <a:t>Un conducteur est un matériau qui laisse passer l’électricité.</a:t>
            </a:r>
            <a:r>
              <a:rPr lang="fr-BE" sz="1100" baseline="0" dirty="0"/>
              <a:t> On utilise pour cela des métaux. Généralement, il s’agit de cuivre ou d’aluminium.</a:t>
            </a:r>
          </a:p>
          <a:p>
            <a:pPr lvl="0"/>
            <a:r>
              <a:rPr lang="fr-BE" sz="1100" baseline="0" dirty="0"/>
              <a:t>Le contraire d'un conducteur est un isolant. Celui-ci ne laisse pas passer l’électricité. </a:t>
            </a:r>
          </a:p>
          <a:p>
            <a:pPr lvl="0"/>
            <a:endParaRPr lang="nl-BE" sz="1100" baseline="0" dirty="0"/>
          </a:p>
          <a:p>
            <a:pPr lvl="0"/>
            <a:r>
              <a:rPr lang="fr-BE" sz="1100" baseline="0" dirty="0"/>
              <a:t>Montrez un cordon électrique aux enfants et expliquez-leur que celui-ci renferme un conducteur métallique, tandis que la surface extérieure est un isolant. </a:t>
            </a:r>
          </a:p>
          <a:p>
            <a:pPr lvl="0"/>
            <a:endParaRPr lang="nl-BE" sz="1100" dirty="0"/>
          </a:p>
          <a:p>
            <a:pPr lvl="0"/>
            <a:endParaRPr lang="nl-BE" sz="1100" b="1" dirty="0"/>
          </a:p>
          <a:p>
            <a:r>
              <a:rPr lang="fr-BE" b="1" u="sng" dirty="0"/>
              <a:t>Explication :</a:t>
            </a:r>
            <a:r>
              <a:rPr lang="fr-BE" b="1" u="sng" baseline="0" dirty="0"/>
              <a:t> </a:t>
            </a:r>
          </a:p>
          <a:p>
            <a:r>
              <a:rPr lang="fr-BE" b="0" u="none" baseline="0" dirty="0"/>
              <a:t>L’illustration à côté du voltmètre montre les conducteurs utilisés par Elia. Ceux-ci servent à transporter l’électricité. La photo de gauche présente un exemple de ligne suspendue à des pylônes à haute tension, tandis que la photo de droite illustre un câble souterrain. </a:t>
            </a:r>
          </a:p>
          <a:p>
            <a:endParaRPr lang="nl-NL" b="1"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30</a:t>
            </a:fld>
            <a:endParaRPr lang="nl-NL"/>
          </a:p>
        </p:txBody>
      </p:sp>
    </p:spTree>
    <p:extLst>
      <p:ext uri="{BB962C8B-B14F-4D97-AF65-F5344CB8AC3E}">
        <p14:creationId xmlns:p14="http://schemas.microsoft.com/office/powerpoint/2010/main" val="1599713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fr-BE" sz="1100" b="0" dirty="0"/>
              <a:t>Expliquez que le réseau électrique est comparable à un réseau routier, mais dédié à l’électricité. </a:t>
            </a:r>
          </a:p>
          <a:p>
            <a:pPr defTabSz="434203">
              <a:defRPr/>
            </a:pPr>
            <a:endParaRPr lang="nl-BE" sz="1100" b="0" dirty="0"/>
          </a:p>
          <a:p>
            <a:pPr marL="162826" indent="-162826">
              <a:buFontTx/>
              <a:buChar char="-"/>
            </a:pPr>
            <a:r>
              <a:rPr lang="fr-BE" sz="1100" b="0" dirty="0"/>
              <a:t>Les liaisons à haute tension (lignes aériennes et câbles souterrains) en sont les autoroutes,</a:t>
            </a:r>
          </a:p>
          <a:p>
            <a:pPr marL="162826" indent="-162826">
              <a:buFontTx/>
              <a:buChar char="-"/>
            </a:pPr>
            <a:r>
              <a:rPr lang="fr-BE" sz="1100" b="0" dirty="0"/>
              <a:t>avec les postes à haute tension comme entrées et sorties.</a:t>
            </a:r>
          </a:p>
          <a:p>
            <a:pPr marL="162826" indent="-162826" defTabSz="868406">
              <a:buFontTx/>
              <a:buChar char="-"/>
              <a:defRPr/>
            </a:pPr>
            <a:r>
              <a:rPr lang="fr-BE" sz="1100" b="0" dirty="0"/>
              <a:t>Les liaisons à moyenne et basse tension sont des routes secondaires et dessertes locales.</a:t>
            </a:r>
          </a:p>
          <a:p>
            <a:pPr marL="162826" indent="-162826" defTabSz="868406">
              <a:buFontTx/>
              <a:buChar char="-"/>
              <a:defRPr/>
            </a:pPr>
            <a:endParaRPr lang="nl-BE" sz="1100" b="0" dirty="0"/>
          </a:p>
          <a:p>
            <a:pPr lvl="0"/>
            <a:r>
              <a:rPr lang="fr-BE" sz="1100" b="0" dirty="0"/>
              <a:t>On commence par prendre l’autoroute avant d’emprunter une route provinciale. Puis une rue. Jusqu’à la bonne adresse.</a:t>
            </a:r>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31</a:t>
            </a:fld>
            <a:endParaRPr lang="nl-NL"/>
          </a:p>
        </p:txBody>
      </p:sp>
    </p:spTree>
    <p:extLst>
      <p:ext uri="{BB962C8B-B14F-4D97-AF65-F5344CB8AC3E}">
        <p14:creationId xmlns:p14="http://schemas.microsoft.com/office/powerpoint/2010/main" val="8151252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868406">
              <a:defRPr/>
            </a:pPr>
            <a:r>
              <a:rPr lang="fr-BE" dirty="0"/>
              <a:t>Expliquez à présent l’intérêt des postes intermédiaires.</a:t>
            </a:r>
            <a:r>
              <a:rPr lang="fr-BE" baseline="0" dirty="0"/>
              <a:t> </a:t>
            </a:r>
            <a:r>
              <a:rPr lang="fr-BE" dirty="0"/>
              <a:t>Afin de devoir utiliser moins de câbles ou de lignes, mais aussi de limiter au maximum les déperditions d’énergie, différents niveaux de tension sont utilisés.</a:t>
            </a:r>
            <a:r>
              <a:rPr lang="fr-BE" baseline="0" dirty="0"/>
              <a:t> La transition s’effectue dans les postes intermédiaires. </a:t>
            </a:r>
          </a:p>
          <a:p>
            <a:pPr defTabSz="868406">
              <a:defRPr/>
            </a:pPr>
            <a:endParaRPr lang="nl-BE" baseline="0" dirty="0"/>
          </a:p>
          <a:p>
            <a:pPr defTabSz="868406">
              <a:defRPr/>
            </a:pPr>
            <a:r>
              <a:rPr lang="fr-BE" b="1" baseline="0" dirty="0"/>
              <a:t>EXPLICATION : </a:t>
            </a:r>
            <a:r>
              <a:rPr lang="fr-BE" baseline="0" dirty="0"/>
              <a:t>le transport de l’électricité génère de la chaleur dans les câbles. Cette chaleur représente une perte d’énergie. Pour l’éviter, il faut que l’intensité soit maintenue à un niveau inférieur. On peut transporter autant d’énergie (P) avec une intensité (I) moindre pour peu que l’on utilise une tension (U) supérieure. Formule : P = U x I</a:t>
            </a:r>
          </a:p>
          <a:p>
            <a:pPr defTabSz="868406">
              <a:defRPr/>
            </a:pPr>
            <a:endParaRPr lang="nl-BE" baseline="0" dirty="0"/>
          </a:p>
          <a:p>
            <a:pPr defTabSz="868406">
              <a:defRPr/>
            </a:pPr>
            <a:r>
              <a:rPr lang="fr-BE" baseline="0" dirty="0"/>
              <a:t>Il est ainsi possible de transporter de plus grandes quantités d’électricité sur les « autoroutes ». Ces câbles peuvent transporter jusqu'à 380 kilovolts d’électricité. Lorsque le courant arrive dans un poste intermédiaire, il y est converti en électricité d’une tension moindre.</a:t>
            </a:r>
            <a:r>
              <a:rPr lang="fr-BE" b="0" baseline="0" dirty="0"/>
              <a:t> Le courant peut ensuite poursuivre sa route jusqu'au poste intermédiaire suivant où le même processus se répète. </a:t>
            </a:r>
            <a:r>
              <a:rPr lang="fr-BE" baseline="0" dirty="0"/>
              <a:t>Au final, le courant est ramené aux </a:t>
            </a:r>
            <a:r>
              <a:rPr lang="fr-BE" baseline="0" dirty="0">
                <a:solidFill>
                  <a:srgbClr val="FF0000"/>
                </a:solidFill>
              </a:rPr>
              <a:t>230</a:t>
            </a:r>
            <a:r>
              <a:rPr lang="fr-BE" baseline="0" dirty="0"/>
              <a:t> volts qui sortent de la prise électrique. Il faut donc plusieurs postes intermédiaires pour passer de 380 kV à </a:t>
            </a:r>
            <a:r>
              <a:rPr lang="fr-BE" baseline="0" dirty="0">
                <a:solidFill>
                  <a:srgbClr val="FF0000"/>
                </a:solidFill>
              </a:rPr>
              <a:t>230</a:t>
            </a:r>
            <a:r>
              <a:rPr lang="fr-BE" baseline="0" dirty="0"/>
              <a:t> V. </a:t>
            </a:r>
          </a:p>
          <a:p>
            <a:endParaRPr lang="nl-NL" dirty="0"/>
          </a:p>
          <a:p>
            <a:r>
              <a:rPr lang="fr-BE" b="0" baseline="0" dirty="0"/>
              <a:t>En Belgique, Elia se charge du transport de l’électricité de nombreuses sources jusqu’aux postes intermédiaires.</a:t>
            </a:r>
          </a:p>
          <a:p>
            <a:r>
              <a:rPr lang="fr-BE" b="0" baseline="0" dirty="0"/>
              <a:t>Ores ou RESA (en Wallonie) et </a:t>
            </a:r>
            <a:r>
              <a:rPr lang="fr-BE" b="0" baseline="0" dirty="0" err="1"/>
              <a:t>Sibelga</a:t>
            </a:r>
            <a:r>
              <a:rPr lang="fr-BE" b="0" baseline="0" dirty="0"/>
              <a:t> (à Bruxelles), ainsi que d’autres sociétés d’utilité publique, raccordent les foyers aux postes intermédiaires.</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32</a:t>
            </a:fld>
            <a:endParaRPr lang="nl-NL"/>
          </a:p>
        </p:txBody>
      </p:sp>
    </p:spTree>
    <p:extLst>
      <p:ext uri="{BB962C8B-B14F-4D97-AF65-F5344CB8AC3E}">
        <p14:creationId xmlns:p14="http://schemas.microsoft.com/office/powerpoint/2010/main" val="1910781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dirty="0"/>
              <a:t>EXERCICE DE RÉFLEXION</a:t>
            </a:r>
            <a:r>
              <a:rPr lang="fr-BE" sz="1100" dirty="0"/>
              <a:t> (première partie)</a:t>
            </a:r>
          </a:p>
          <a:p>
            <a:endParaRPr lang="nl-BE" sz="1100" dirty="0"/>
          </a:p>
          <a:p>
            <a:pPr defTabSz="434203">
              <a:defRPr/>
            </a:pPr>
            <a:r>
              <a:rPr lang="fr-BE" sz="1100" dirty="0"/>
              <a:t>Démontrez qu’un réseau complet de liaisons à haute tension est nécessaire pour raccorder toutes les maisons à la source.</a:t>
            </a:r>
          </a:p>
          <a:p>
            <a:endParaRPr lang="nl-BE" sz="1100" dirty="0"/>
          </a:p>
          <a:p>
            <a:pPr marL="0" indent="0">
              <a:buNone/>
            </a:pPr>
            <a:r>
              <a:rPr lang="fr-BE" sz="1100" dirty="0"/>
              <a:t>Raccordez toutes les maisons aux sources à l’aide de </a:t>
            </a:r>
            <a:r>
              <a:rPr lang="fr-BE" sz="1100" b="1" dirty="0"/>
              <a:t>lignes droites</a:t>
            </a:r>
            <a:r>
              <a:rPr lang="fr-BE" sz="1100" dirty="0"/>
              <a:t>. Les lignes ne peuvent </a:t>
            </a:r>
            <a:r>
              <a:rPr lang="fr-BE" sz="1100" b="1" dirty="0"/>
              <a:t>pas se croiser</a:t>
            </a:r>
            <a:r>
              <a:rPr lang="fr-BE" sz="1100" dirty="0"/>
              <a:t> ni traverser les maisons.</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33</a:t>
            </a:fld>
            <a:endParaRPr lang="nl-NL"/>
          </a:p>
        </p:txBody>
      </p:sp>
    </p:spTree>
    <p:extLst>
      <p:ext uri="{BB962C8B-B14F-4D97-AF65-F5344CB8AC3E}">
        <p14:creationId xmlns:p14="http://schemas.microsoft.com/office/powerpoint/2010/main" val="989104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a:t>EXERCICE DE RÉFLEXION</a:t>
            </a:r>
            <a:r>
              <a:rPr lang="fr-BE" sz="1100"/>
              <a:t> (deuxième partie)</a:t>
            </a:r>
          </a:p>
          <a:p>
            <a:endParaRPr lang="nl-BE" sz="1100" dirty="0"/>
          </a:p>
          <a:p>
            <a:pPr defTabSz="434203">
              <a:defRPr/>
            </a:pPr>
            <a:r>
              <a:rPr lang="fr-BE" sz="1100"/>
              <a:t>Répétez le même exercice, mais cette fois avec des postes  intermédiaires. L’électricité peut ainsi être amenée efficacement à proximité des maisons.</a:t>
            </a:r>
          </a:p>
          <a:p>
            <a:endParaRPr lang="nl-BE" sz="1100" dirty="0"/>
          </a:p>
          <a:p>
            <a:pPr marL="217101" indent="-217101">
              <a:buAutoNum type="arabicPeriod"/>
            </a:pPr>
            <a:r>
              <a:rPr lang="fr-BE" sz="1100"/>
              <a:t>Raccordez toutes les maisons aux sources à l’aide de lignes droites, en passant par un poste intermédiaire.</a:t>
            </a:r>
            <a:r>
              <a:rPr lang="fr-BE" sz="1100" b="0"/>
              <a:t> Les lignes ne peuvent pas se croiser ni traverser les maisons.</a:t>
            </a:r>
          </a:p>
          <a:p>
            <a:pPr marL="217101" indent="-217101">
              <a:buAutoNum type="arabicPeriod"/>
            </a:pPr>
            <a:r>
              <a:rPr lang="fr-BE" sz="1100" b="0"/>
              <a:t>Vous conclurez qu’avec les postes intermédiaires, il faut moins de liaisons à haute tension pour raccorder toutes les maisons aux sources d’électricité.</a:t>
            </a:r>
          </a:p>
          <a:p>
            <a:pPr lvl="0"/>
            <a:endParaRPr lang="nl-BE" sz="110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34</a:t>
            </a:fld>
            <a:endParaRPr lang="nl-NL"/>
          </a:p>
        </p:txBody>
      </p:sp>
    </p:spTree>
    <p:extLst>
      <p:ext uri="{BB962C8B-B14F-4D97-AF65-F5344CB8AC3E}">
        <p14:creationId xmlns:p14="http://schemas.microsoft.com/office/powerpoint/2010/main" val="208319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aseline="0" dirty="0"/>
              <a:t>Ce kit pédagogique comporte</a:t>
            </a:r>
            <a:r>
              <a:rPr lang="fr-BE" b="1" baseline="0" dirty="0"/>
              <a:t> cinq modules </a:t>
            </a:r>
            <a:r>
              <a:rPr lang="fr-BE" baseline="0" dirty="0"/>
              <a:t>qui se succèdent selon un </a:t>
            </a:r>
            <a:r>
              <a:rPr lang="fr-BE" b="1" baseline="0" dirty="0"/>
              <a:t>ordre logique</a:t>
            </a:r>
            <a:r>
              <a:rPr lang="fr-BE" baseline="0" dirty="0"/>
              <a:t>.</a:t>
            </a:r>
          </a:p>
          <a:p>
            <a:endParaRPr lang="nl-NL" baseline="0" dirty="0"/>
          </a:p>
          <a:p>
            <a:r>
              <a:rPr lang="fr-BE" baseline="0" dirty="0"/>
              <a:t>------</a:t>
            </a:r>
          </a:p>
          <a:p>
            <a:r>
              <a:rPr lang="fr-BE" i="1" baseline="0" dirty="0"/>
              <a:t>L’enseignant(e) peut également choisir de n’utiliser qu’un seul ou plusieurs de ces modules dans le cadre de son cours.</a:t>
            </a:r>
          </a:p>
          <a:p>
            <a:r>
              <a:rPr lang="fr-BE" b="1" i="1" baseline="0" dirty="0"/>
              <a:t>Cliquez sur un autre module pour sauter </a:t>
            </a:r>
            <a:r>
              <a:rPr lang="fr-BE" i="1" baseline="0" dirty="0"/>
              <a:t>certains chapitres.</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35</a:t>
            </a:fld>
            <a:endParaRPr lang="nl-NL"/>
          </a:p>
        </p:txBody>
      </p:sp>
    </p:spTree>
    <p:extLst>
      <p:ext uri="{BB962C8B-B14F-4D97-AF65-F5344CB8AC3E}">
        <p14:creationId xmlns:p14="http://schemas.microsoft.com/office/powerpoint/2010/main" val="89273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MODULE n° 5</a:t>
            </a:r>
          </a:p>
          <a:p>
            <a:endParaRPr lang="nl-NL" dirty="0"/>
          </a:p>
          <a:p>
            <a:r>
              <a:rPr lang="fr-BE" sz="1100" b="1" dirty="0"/>
              <a:t>Le contexte : </a:t>
            </a:r>
            <a:r>
              <a:rPr lang="fr-BE" sz="1100" b="0" dirty="0"/>
              <a:t>beaucoup de choses doivent changer dans notre système énergétique. On appelle l’ensemble de ces changements « la transition énergétique ».</a:t>
            </a:r>
          </a:p>
          <a:p>
            <a:pPr marL="171450" indent="-171450">
              <a:buFontTx/>
              <a:buChar char="-"/>
            </a:pPr>
            <a:r>
              <a:rPr lang="fr-BE" sz="1100" dirty="0"/>
              <a:t>Nous allons utiliser davantage d’énergie verte.</a:t>
            </a:r>
          </a:p>
          <a:p>
            <a:pPr marL="171450" indent="-171450">
              <a:buFontTx/>
              <a:buChar char="-"/>
            </a:pPr>
            <a:r>
              <a:rPr lang="fr-BE" sz="1100" dirty="0"/>
              <a:t>Nous allons éviter le gaspillage d’énergie.</a:t>
            </a:r>
          </a:p>
          <a:p>
            <a:pPr marL="171450" indent="-171450">
              <a:buFontTx/>
              <a:buChar char="-"/>
            </a:pPr>
            <a:r>
              <a:rPr lang="fr-BE" sz="1100" baseline="0" dirty="0"/>
              <a:t>Nous allons devoir utiliser davantage l’énergie au moment où elle est produite. </a:t>
            </a:r>
          </a:p>
          <a:p>
            <a:pPr marL="171450" indent="-171450">
              <a:buFontTx/>
              <a:buChar char="-"/>
            </a:pPr>
            <a:r>
              <a:rPr lang="fr-BE" sz="1100" dirty="0">
                <a:solidFill>
                  <a:srgbClr val="FF0000"/>
                </a:solidFill>
              </a:rPr>
              <a:t>Nous aussi, nous pouvons produire de l’énergie (photovoltaïque) et l’injecter sur le réseau.</a:t>
            </a:r>
            <a:endParaRPr lang="fr-BE" sz="1100" baseline="0" dirty="0">
              <a:solidFill>
                <a:srgbClr val="FF0000"/>
              </a:solidFill>
            </a:endParaRPr>
          </a:p>
          <a:p>
            <a:pPr marL="171450" indent="-171450">
              <a:buFontTx/>
              <a:buChar char="-"/>
            </a:pPr>
            <a:r>
              <a:rPr lang="fr-BE" sz="1100" baseline="0" dirty="0"/>
              <a:t>Pour ce faire, tout le système électrique doit être adapté (</a:t>
            </a:r>
            <a:r>
              <a:rPr lang="fr-BE" sz="1100" baseline="0" dirty="0">
                <a:solidFill>
                  <a:srgbClr val="FF0000"/>
                </a:solidFill>
              </a:rPr>
              <a:t>réseaux et compteurs intelligents, etc.). </a:t>
            </a:r>
          </a:p>
          <a:p>
            <a:endParaRPr lang="nl-NL" sz="1100" b="1" dirty="0"/>
          </a:p>
          <a:p>
            <a:r>
              <a:rPr lang="fr-BE" sz="1100" b="1" dirty="0"/>
              <a:t>Objectif pédagogique : </a:t>
            </a:r>
            <a:r>
              <a:rPr lang="fr-BE" sz="1100" dirty="0"/>
              <a:t>apprendre aux élèves comment utiliser l’énergie de manière plus judicieuse. </a:t>
            </a:r>
          </a:p>
          <a:p>
            <a:r>
              <a:rPr lang="fr-BE" sz="1100" b="1" dirty="0"/>
              <a:t>------</a:t>
            </a:r>
          </a:p>
          <a:p>
            <a:endParaRPr lang="nl-NL" sz="1100" b="1"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36</a:t>
            </a:fld>
            <a:endParaRPr lang="nl-NL"/>
          </a:p>
        </p:txBody>
      </p:sp>
    </p:spTree>
    <p:extLst>
      <p:ext uri="{BB962C8B-B14F-4D97-AF65-F5344CB8AC3E}">
        <p14:creationId xmlns:p14="http://schemas.microsoft.com/office/powerpoint/2010/main" val="17056036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868406">
              <a:defRPr/>
            </a:pPr>
            <a:r>
              <a:rPr lang="fr-BE" b="1" baseline="0" dirty="0"/>
              <a:t>Explication :</a:t>
            </a:r>
          </a:p>
          <a:p>
            <a:pPr defTabSz="868406">
              <a:defRPr/>
            </a:pPr>
            <a:endParaRPr lang="nl-NL" b="1" baseline="0" dirty="0"/>
          </a:p>
          <a:p>
            <a:pPr defTabSz="868406">
              <a:defRPr/>
            </a:pPr>
            <a:r>
              <a:rPr lang="fr-BE" baseline="0" dirty="0"/>
              <a:t>Nous passons progressivement à des sources d’énergie renouvelables (soleil, vent, eau, ...) </a:t>
            </a:r>
            <a:r>
              <a:rPr lang="fr-BE" baseline="0" dirty="0">
                <a:sym typeface="Wingdings"/>
              </a:rPr>
              <a:t></a:t>
            </a:r>
            <a:r>
              <a:rPr lang="fr-BE" baseline="0" dirty="0"/>
              <a:t> la transition énergétique est en marche.</a:t>
            </a:r>
          </a:p>
          <a:p>
            <a:pPr defTabSz="868406">
              <a:defRPr/>
            </a:pPr>
            <a:endParaRPr lang="nl-NL" baseline="0" dirty="0">
              <a:sym typeface="Wingdings"/>
            </a:endParaRPr>
          </a:p>
          <a:p>
            <a:pPr defTabSz="868406">
              <a:defRPr/>
            </a:pPr>
            <a:r>
              <a:rPr lang="fr-BE" baseline="0" dirty="0"/>
              <a:t>L’illustration ci-dessus représente de manière schématique la situation énergétique actuelle. Seule une partie restreinte de l’électricité que nous consommons est actuellement issue de sources d’énergie vertes. </a:t>
            </a:r>
          </a:p>
          <a:p>
            <a:pPr defTabSz="868406">
              <a:defRPr/>
            </a:pPr>
            <a:endParaRPr lang="nl-NL" baseline="0" dirty="0">
              <a:sym typeface="Wingdings"/>
            </a:endParaRPr>
          </a:p>
          <a:p>
            <a:pPr defTabSz="868406">
              <a:defRPr/>
            </a:pPr>
            <a:endParaRPr lang="nl-NL" baseline="0" dirty="0"/>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37</a:t>
            </a:fld>
            <a:endParaRPr lang="nl-NL"/>
          </a:p>
        </p:txBody>
      </p:sp>
    </p:spTree>
    <p:extLst>
      <p:ext uri="{BB962C8B-B14F-4D97-AF65-F5344CB8AC3E}">
        <p14:creationId xmlns:p14="http://schemas.microsoft.com/office/powerpoint/2010/main" val="15775086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868406">
              <a:defRPr/>
            </a:pPr>
            <a:r>
              <a:rPr lang="fr-BE" b="1" baseline="0"/>
              <a:t>Explication</a:t>
            </a:r>
            <a:r>
              <a:rPr lang="fr-BE" b="1" baseline="0" dirty="0"/>
              <a:t> : </a:t>
            </a:r>
          </a:p>
          <a:p>
            <a:pPr defTabSz="868406">
              <a:defRPr/>
            </a:pPr>
            <a:endParaRPr lang="nl-NL" b="1" baseline="0" dirty="0"/>
          </a:p>
          <a:p>
            <a:pPr defTabSz="868406">
              <a:defRPr/>
            </a:pPr>
            <a:r>
              <a:rPr lang="fr-BE" baseline="0" dirty="0"/>
              <a:t>La transition énergétique est en cours, mais nous sommes encore loin du compte. </a:t>
            </a:r>
          </a:p>
          <a:p>
            <a:pPr defTabSz="868406">
              <a:defRPr/>
            </a:pPr>
            <a:endParaRPr lang="nl-NL" baseline="0" dirty="0"/>
          </a:p>
          <a:p>
            <a:pPr defTabSz="868406">
              <a:defRPr/>
            </a:pPr>
            <a:r>
              <a:rPr lang="fr-BE" baseline="0" dirty="0"/>
              <a:t>L’illustration ci-dessus reflète le futur. Voilà à quoi nous voulons arriver. </a:t>
            </a:r>
          </a:p>
          <a:p>
            <a:pPr defTabSz="868406">
              <a:defRPr/>
            </a:pPr>
            <a:endParaRPr lang="nl-NL" baseline="0" dirty="0"/>
          </a:p>
          <a:p>
            <a:pPr defTabSz="868406">
              <a:defRPr/>
            </a:pPr>
            <a:r>
              <a:rPr lang="fr-BE" baseline="0" dirty="0"/>
              <a:t>Cette évolution prendra un certain temps. </a:t>
            </a:r>
          </a:p>
          <a:p>
            <a:pPr defTabSz="868406">
              <a:defRPr/>
            </a:pPr>
            <a:r>
              <a:rPr lang="fr-BE" baseline="0" dirty="0"/>
              <a:t>La Belgique a convenu avec les autres pays européens que 13 % de son énergie proviendraient de sources renouvelables d’ici 2020.</a:t>
            </a:r>
          </a:p>
          <a:p>
            <a:pPr defTabSz="868406">
              <a:defRPr/>
            </a:pPr>
            <a:r>
              <a:rPr lang="fr-BE" baseline="0" dirty="0"/>
              <a:t>Les décisions pour la suite n’ont pas encore été prises, mais à en croire certaines études, il serait même possible que nous produisions toute notre énergie au départ de sources renouvelables en 2050.</a:t>
            </a:r>
          </a:p>
          <a:p>
            <a:pPr defTabSz="868406">
              <a:defRPr/>
            </a:pPr>
            <a:endParaRPr lang="nl-NL" baseline="0" dirty="0"/>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38</a:t>
            </a:fld>
            <a:endParaRPr lang="nl-NL"/>
          </a:p>
        </p:txBody>
      </p:sp>
    </p:spTree>
    <p:extLst>
      <p:ext uri="{BB962C8B-B14F-4D97-AF65-F5344CB8AC3E}">
        <p14:creationId xmlns:p14="http://schemas.microsoft.com/office/powerpoint/2010/main" val="16755219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fr-BE" sz="1100" b="1" dirty="0"/>
              <a:t>Qu’est-ce que le triangle énergétique ? </a:t>
            </a:r>
          </a:p>
          <a:p>
            <a:pPr defTabSz="434203">
              <a:defRPr/>
            </a:pPr>
            <a:endParaRPr lang="nl-BE" sz="1100" dirty="0"/>
          </a:p>
          <a:p>
            <a:pPr defTabSz="434203">
              <a:defRPr/>
            </a:pPr>
            <a:r>
              <a:rPr lang="fr-BE" sz="1100" dirty="0"/>
              <a:t>Ordre de priorité des mesures à prendre pour réduire la consommation en combustibles fossiles.</a:t>
            </a:r>
            <a:r>
              <a:rPr lang="fr-BE" dirty="0"/>
              <a:t> </a:t>
            </a:r>
          </a:p>
          <a:p>
            <a:pPr defTabSz="434203">
              <a:defRPr/>
            </a:pPr>
            <a:endParaRPr lang="nl-NL" dirty="0">
              <a:effectLst/>
              <a:sym typeface="Wingdings"/>
            </a:endParaRPr>
          </a:p>
          <a:p>
            <a:r>
              <a:rPr lang="fr-BE" sz="1100" u="sng" dirty="0"/>
              <a:t>Première position :</a:t>
            </a:r>
            <a:br>
              <a:rPr lang="fr-BE" sz="1100" dirty="0"/>
            </a:br>
            <a:r>
              <a:rPr lang="fr-BE" sz="1100" dirty="0"/>
              <a:t>Limiter les besoins en énergie, par exemple en isolant bien ou en évitant la consommation de veille. Vous trouverez de plus amples explications à ce sujet dans le dossier de l’élève et dans la diapositive suivante. </a:t>
            </a:r>
          </a:p>
          <a:p>
            <a:endParaRPr lang="nl-BE" sz="1100" dirty="0"/>
          </a:p>
          <a:p>
            <a:r>
              <a:rPr lang="fr-BE" sz="1100" b="1" dirty="0">
                <a:solidFill>
                  <a:schemeClr val="tx1"/>
                </a:solidFill>
                <a:latin typeface="+mn-lt"/>
                <a:ea typeface="+mn-ea"/>
                <a:cs typeface="+mn-cs"/>
              </a:rPr>
              <a:t>Idée générale :</a:t>
            </a:r>
            <a:r>
              <a:rPr lang="fr-BE" sz="1100" b="1" baseline="0" dirty="0">
                <a:solidFill>
                  <a:schemeClr val="tx1"/>
                </a:solidFill>
                <a:latin typeface="+mn-lt"/>
                <a:ea typeface="+mn-ea"/>
                <a:cs typeface="+mn-cs"/>
              </a:rPr>
              <a:t> </a:t>
            </a:r>
            <a:r>
              <a:rPr lang="fr-BE" sz="1100" dirty="0">
                <a:solidFill>
                  <a:schemeClr val="tx1"/>
                </a:solidFill>
                <a:latin typeface="+mn-lt"/>
                <a:ea typeface="+mn-ea"/>
                <a:cs typeface="+mn-cs"/>
              </a:rPr>
              <a:t>soyez économe en énergie.</a:t>
            </a:r>
          </a:p>
          <a:p>
            <a:r>
              <a:rPr lang="fr-BE" sz="1100" dirty="0">
                <a:solidFill>
                  <a:schemeClr val="tx1"/>
                </a:solidFill>
                <a:latin typeface="+mn-lt"/>
                <a:ea typeface="+mn-ea"/>
                <a:cs typeface="+mn-cs"/>
              </a:rPr>
              <a:t>Nous pourrions économiser beaucoup d’argent et mieux préserver l’environnement si tout le monde utilisait l’énergie plus rationnellement.</a:t>
            </a:r>
          </a:p>
          <a:p>
            <a:endParaRPr lang="nl-NL" sz="1100" dirty="0"/>
          </a:p>
          <a:p>
            <a:r>
              <a:rPr lang="fr-BE" sz="1100" u="sng" dirty="0"/>
              <a:t>Deuxième position :</a:t>
            </a:r>
          </a:p>
          <a:p>
            <a:r>
              <a:rPr lang="fr-BE" sz="1100" dirty="0"/>
              <a:t>Utiliser des énergies renouvelables.</a:t>
            </a:r>
          </a:p>
          <a:p>
            <a:endParaRPr lang="nl-NL" sz="1100" dirty="0"/>
          </a:p>
          <a:p>
            <a:r>
              <a:rPr lang="fr-BE" sz="1100" u="sng" dirty="0"/>
              <a:t>Troisième position :</a:t>
            </a:r>
          </a:p>
          <a:p>
            <a:r>
              <a:rPr lang="fr-BE" sz="1100" dirty="0"/>
              <a:t>Si l’on a quand même besoin de combustibles fossiles, veiller à utiliser des appareils les plus économiques possibles.</a:t>
            </a:r>
            <a:r>
              <a:rPr lang="fr-BE" sz="1100" baseline="0" dirty="0"/>
              <a:t> </a:t>
            </a:r>
            <a:r>
              <a:rPr lang="fr-BE" sz="1100" dirty="0"/>
              <a:t>Cela contribuera néanmoins au changement climatique.</a:t>
            </a:r>
          </a:p>
          <a:p>
            <a:endParaRPr lang="nl-BE" sz="1100"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39</a:t>
            </a:fld>
            <a:endParaRPr lang="nl-NL"/>
          </a:p>
        </p:txBody>
      </p:sp>
    </p:spTree>
    <p:extLst>
      <p:ext uri="{BB962C8B-B14F-4D97-AF65-F5344CB8AC3E}">
        <p14:creationId xmlns:p14="http://schemas.microsoft.com/office/powerpoint/2010/main" val="1992468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b="1" baseline="0" dirty="0"/>
              <a:t>Cela se voit : </a:t>
            </a:r>
          </a:p>
          <a:p>
            <a:pPr marL="0" marR="0" indent="0" algn="l" defTabSz="914400" rtl="0" eaLnBrk="1" fontAlgn="auto" latinLnBrk="0" hangingPunct="1">
              <a:lnSpc>
                <a:spcPct val="100000"/>
              </a:lnSpc>
              <a:spcBef>
                <a:spcPts val="0"/>
              </a:spcBef>
              <a:spcAft>
                <a:spcPts val="0"/>
              </a:spcAft>
              <a:buClrTx/>
              <a:buSzTx/>
              <a:buFontTx/>
              <a:buNone/>
              <a:tabLst/>
              <a:defRPr/>
            </a:pPr>
            <a:endParaRPr lang="nl-NL" b="1" baseline="0" dirty="0"/>
          </a:p>
          <a:p>
            <a:pPr marL="171450" lvl="0" indent="-171450">
              <a:buFont typeface="Arial" panose="020B0604020202020204" pitchFamily="34" charset="0"/>
              <a:buChar char="•"/>
            </a:pPr>
            <a:r>
              <a:rPr lang="fr-BE" sz="1200" dirty="0">
                <a:solidFill>
                  <a:schemeClr val="tx1"/>
                </a:solidFill>
                <a:latin typeface="+mn-lt"/>
                <a:ea typeface="+mn-ea"/>
                <a:cs typeface="+mn-cs"/>
              </a:rPr>
              <a:t>aux phénomènes météo plus extrêmes : il y a de plus en plus d’ouragans et de tempêtes, les étés sont plus secs, les hivers plus humides... Cela engendre des problèmes pour l’homme mais aussi pour l’agriculture et pour la nature. </a:t>
            </a:r>
          </a:p>
          <a:p>
            <a:pPr marL="171450" lvl="0" indent="-171450">
              <a:buFont typeface="Arial" panose="020B0604020202020204" pitchFamily="34" charset="0"/>
              <a:buChar char="•"/>
            </a:pPr>
            <a:r>
              <a:rPr lang="fr-BE" sz="1200" dirty="0">
                <a:solidFill>
                  <a:schemeClr val="tx1"/>
                </a:solidFill>
                <a:latin typeface="+mn-lt"/>
                <a:ea typeface="+mn-ea"/>
                <a:cs typeface="+mn-cs"/>
              </a:rPr>
              <a:t>au décalage des saisons : la nature est déséquilibrée, ce qui fait que les plantes fleurissent plus tôt que la normale.</a:t>
            </a:r>
          </a:p>
          <a:p>
            <a:pPr marL="171450" lvl="0" indent="-171450">
              <a:buFont typeface="Arial" panose="020B0604020202020204" pitchFamily="34" charset="0"/>
              <a:buChar char="•"/>
            </a:pPr>
            <a:r>
              <a:rPr lang="fr-BE" sz="1200" dirty="0">
                <a:solidFill>
                  <a:schemeClr val="tx1"/>
                </a:solidFill>
                <a:latin typeface="+mn-lt"/>
                <a:ea typeface="+mn-ea"/>
                <a:cs typeface="+mn-cs"/>
              </a:rPr>
              <a:t>à la fonte de la calotte glaciaire, qui détruit l’habitat des ours polaires, entre autres espèces.</a:t>
            </a:r>
            <a:r>
              <a:rPr lang="fr-BE" sz="1200" baseline="0" dirty="0">
                <a:solidFill>
                  <a:schemeClr val="tx1"/>
                </a:solidFill>
                <a:latin typeface="+mn-lt"/>
                <a:ea typeface="+mn-ea"/>
                <a:cs typeface="+mn-cs"/>
              </a:rPr>
              <a:t> </a:t>
            </a:r>
            <a:r>
              <a:rPr lang="fr-BE" sz="1200" dirty="0">
                <a:solidFill>
                  <a:schemeClr val="tx1"/>
                </a:solidFill>
                <a:latin typeface="+mn-lt"/>
                <a:ea typeface="+mn-ea"/>
                <a:cs typeface="+mn-cs"/>
              </a:rPr>
              <a:t>Mais c’est aussi une mauvaise nouvelle pour l’homme, car elle entraîne une élévation du niveau des mers. Or, il y a, dans le monde, de nombreuses villes côtières situées au niveau de la mer. Pensez par exemple aux Pays-Bas : la moitié de leur territoire se situe sous le niveau de la mer ! </a:t>
            </a:r>
          </a:p>
          <a:p>
            <a:pPr marL="171450" lvl="0" indent="-171450">
              <a:buFont typeface="Arial" panose="020B0604020202020204" pitchFamily="34" charset="0"/>
              <a:buChar char="•"/>
            </a:pPr>
            <a:r>
              <a:rPr lang="fr-BE" sz="1200" dirty="0">
                <a:solidFill>
                  <a:schemeClr val="tx1"/>
                </a:solidFill>
                <a:latin typeface="+mn-lt"/>
                <a:ea typeface="+mn-ea"/>
                <a:cs typeface="+mn-cs"/>
              </a:rPr>
              <a:t>à la fonte des glaciers. De nombreux pays puisent leur eau potable dans les glaciers nichés au cœur des montagnes. Ceux-ci fondent et ne se reconstituent plus l’hiver.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nl-NL"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BE" b="1" baseline="0" dirty="0"/>
              <a:t>CONSEIL : l’enseignant(e) peut ajouter d’autres exemples qui illustrent les conséquences du réchauffement de la planète (tempêtes, ouragans, ...).</a:t>
            </a:r>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a:t>
            </a:fld>
            <a:endParaRPr lang="nl-NL"/>
          </a:p>
        </p:txBody>
      </p:sp>
    </p:spTree>
    <p:extLst>
      <p:ext uri="{BB962C8B-B14F-4D97-AF65-F5344CB8AC3E}">
        <p14:creationId xmlns:p14="http://schemas.microsoft.com/office/powerpoint/2010/main" val="12823603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dirty="0"/>
              <a:t>Explication : </a:t>
            </a:r>
          </a:p>
          <a:p>
            <a:endParaRPr lang="nl-NL" sz="1100" b="1" u="sng" dirty="0"/>
          </a:p>
          <a:p>
            <a:r>
              <a:rPr lang="fr-BE" sz="1100" dirty="0"/>
              <a:t>Tous les matériaux sont conducteurs de chaleur, mais certains le sont bien plus que d’autres. Songez à l’expérience relative à l’isolation. </a:t>
            </a:r>
          </a:p>
          <a:p>
            <a:endParaRPr lang="nl-NL" sz="1100" dirty="0"/>
          </a:p>
          <a:p>
            <a:r>
              <a:rPr lang="fr-BE" sz="1100" b="1" u="sng" dirty="0"/>
              <a:t>Conseil :</a:t>
            </a:r>
            <a:r>
              <a:rPr lang="fr-BE" sz="1100" dirty="0"/>
              <a:t> prenez aussi l’exemple de la chaleur qui s’échappe d’une maison dont toutes les ouvertures ne sont pas bien colmatées ou qui n’est pas bien isolée.</a:t>
            </a:r>
          </a:p>
          <a:p>
            <a:endParaRPr lang="nl-BE" sz="1100" dirty="0"/>
          </a:p>
          <a:p>
            <a:r>
              <a:rPr lang="fr-BE" sz="1200" dirty="0">
                <a:solidFill>
                  <a:schemeClr val="tx1"/>
                </a:solidFill>
                <a:latin typeface="+mn-lt"/>
                <a:ea typeface="+mn-ea"/>
                <a:cs typeface="+mn-cs"/>
              </a:rPr>
              <a:t>L’air chaud monte.</a:t>
            </a:r>
            <a:r>
              <a:rPr lang="fr-BE" sz="1200" baseline="0" dirty="0">
                <a:solidFill>
                  <a:schemeClr val="tx1"/>
                </a:solidFill>
                <a:latin typeface="+mn-lt"/>
                <a:ea typeface="+mn-ea"/>
                <a:cs typeface="+mn-cs"/>
              </a:rPr>
              <a:t> </a:t>
            </a:r>
            <a:r>
              <a:rPr lang="fr-BE" sz="1200" dirty="0">
                <a:solidFill>
                  <a:schemeClr val="tx1"/>
                </a:solidFill>
                <a:latin typeface="+mn-lt"/>
                <a:ea typeface="+mn-ea"/>
                <a:cs typeface="+mn-cs"/>
              </a:rPr>
              <a:t>Si le toit n’est pas bien isolé, jusqu’à 30 % de l’énergie calorifique peuvent être perdus par le toit. Le message est donc le suivant : isolez bien votre toit.</a:t>
            </a:r>
          </a:p>
          <a:p>
            <a:r>
              <a:rPr lang="fr-BE" sz="1200" dirty="0">
                <a:solidFill>
                  <a:schemeClr val="tx1"/>
                </a:solidFill>
                <a:latin typeface="+mn-lt"/>
                <a:ea typeface="+mn-ea"/>
                <a:cs typeface="+mn-cs"/>
              </a:rPr>
              <a:t>Mais aussi vos murs et vos sols. Les nouvelles constructions actuelles sont soumises à des valeurs d’isolation minimales.</a:t>
            </a:r>
          </a:p>
          <a:p>
            <a:endParaRPr lang="nl-NL" sz="1200" kern="1200" dirty="0">
              <a:solidFill>
                <a:schemeClr val="tx1"/>
              </a:solidFill>
              <a:latin typeface="+mn-lt"/>
              <a:ea typeface="+mn-ea"/>
              <a:cs typeface="+mn-cs"/>
            </a:endParaRPr>
          </a:p>
          <a:p>
            <a:r>
              <a:rPr lang="fr-BE" sz="1200" i="1" u="sng" dirty="0">
                <a:solidFill>
                  <a:schemeClr val="tx1"/>
                </a:solidFill>
                <a:latin typeface="+mn-lt"/>
                <a:ea typeface="+mn-ea"/>
                <a:cs typeface="+mn-cs"/>
              </a:rPr>
              <a:t>Qu’est-ce qu’on entend par « ponts thermiques » ?</a:t>
            </a:r>
            <a:r>
              <a:rPr lang="fr-BE" sz="1200" i="0" u="none" dirty="0">
                <a:solidFill>
                  <a:schemeClr val="tx1"/>
                </a:solidFill>
                <a:latin typeface="+mn-lt"/>
                <a:ea typeface="+mn-ea"/>
                <a:cs typeface="+mn-cs"/>
              </a:rPr>
              <a:t> </a:t>
            </a:r>
            <a:r>
              <a:rPr lang="fr-BE" sz="1200" dirty="0">
                <a:solidFill>
                  <a:schemeClr val="tx1"/>
                </a:solidFill>
                <a:latin typeface="+mn-lt"/>
                <a:ea typeface="+mn-ea"/>
                <a:cs typeface="+mn-cs"/>
              </a:rPr>
              <a:t>Si l’isolation n’est pas continue ou si certains emplacements ne sont pas isolés (p. ex. point de contact entre un mur intérieur et un mur extérieur, ou endroits où des conduites traversent l’isolation), des ponts thermiques se forment.</a:t>
            </a:r>
            <a:r>
              <a:rPr lang="fr-BE" sz="1200" baseline="0" dirty="0">
                <a:solidFill>
                  <a:schemeClr val="tx1"/>
                </a:solidFill>
                <a:latin typeface="+mn-lt"/>
                <a:ea typeface="+mn-ea"/>
                <a:cs typeface="+mn-cs"/>
              </a:rPr>
              <a:t> </a:t>
            </a:r>
          </a:p>
          <a:p>
            <a:endParaRPr lang="nl-NL"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BE" sz="1100" b="1" dirty="0"/>
              <a:t>DEVOIR POUR LES ÉLÈVES : </a:t>
            </a:r>
            <a:r>
              <a:rPr lang="fr-BE" sz="1100" b="0" dirty="0"/>
              <a:t>demander à papa ou maman si leur habitation est déjà isolée.</a:t>
            </a:r>
            <a:r>
              <a:rPr lang="fr-BE" sz="1100" b="0" baseline="0" dirty="0"/>
              <a:t> Qu’est-ce qui est isolé exactement ? Le toit, le sol, les murs, ... ? </a:t>
            </a:r>
          </a:p>
          <a:p>
            <a:endParaRPr lang="nl-NL"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BE" sz="1100" b="1" u="sng" dirty="0"/>
              <a:t>EXPÉRIENCE</a:t>
            </a:r>
          </a:p>
          <a:p>
            <a:r>
              <a:rPr lang="fr-BE" sz="1100" b="1" dirty="0"/>
              <a:t>Montrez l’effet des matériaux isolants en réalisant l’expérience de la fiche « Garder la tête froide ! » avec les élèves.</a:t>
            </a:r>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40</a:t>
            </a:fld>
            <a:endParaRPr lang="nl-NL"/>
          </a:p>
        </p:txBody>
      </p:sp>
    </p:spTree>
    <p:extLst>
      <p:ext uri="{BB962C8B-B14F-4D97-AF65-F5344CB8AC3E}">
        <p14:creationId xmlns:p14="http://schemas.microsoft.com/office/powerpoint/2010/main" val="15320101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dirty="0"/>
              <a:t>Explication (voir le texte du dossier de l’élève) : </a:t>
            </a:r>
          </a:p>
          <a:p>
            <a:endParaRPr lang="nl-BE" sz="1100" dirty="0"/>
          </a:p>
          <a:p>
            <a:r>
              <a:rPr lang="fr-BE" sz="1100" i="1" dirty="0"/>
              <a:t>Évitez la consommation de veille</a:t>
            </a:r>
          </a:p>
          <a:p>
            <a:endParaRPr lang="nl-BE" sz="1100" dirty="0"/>
          </a:p>
          <a:p>
            <a:r>
              <a:rPr lang="fr-BE" sz="1100" dirty="0"/>
              <a:t>On appelle « consommation de veille » la consommation électrique d’appareils non utilisés. Un téléviseur en stand-by (voyant allumé), un chargeur de GSM resté dans une prise, un ordinateur en mode veille, l’horloge du micro-ondes...</a:t>
            </a:r>
          </a:p>
          <a:p>
            <a:r>
              <a:rPr lang="fr-BE" sz="1100" dirty="0"/>
              <a:t>De nombreux appareils (lecteurs de DVD, </a:t>
            </a:r>
            <a:r>
              <a:rPr lang="fr-BE" sz="1100" dirty="0">
                <a:solidFill>
                  <a:srgbClr val="FF0000"/>
                </a:solidFill>
              </a:rPr>
              <a:t>scanneurs (scanners?)</a:t>
            </a:r>
            <a:r>
              <a:rPr lang="fr-BE" sz="1100" dirty="0"/>
              <a:t> ou appareils avec une alimentation externe, par exemple) ne peuvent même plus être complètement éteints. Tout ce que vous pouvez faire, c’est retirer la prise.</a:t>
            </a:r>
          </a:p>
          <a:p>
            <a:r>
              <a:rPr lang="fr-BE" sz="1100" dirty="0"/>
              <a:t>Souvent, la consommation de veille des appareils pris séparément n’est pas énorme, mais si l’on cumule l’ensemble et si l’on tient compte du fait que ces appareils sont branchés nuit et jour, elle peut représenter 10 à 15 % de la consommation électrique d’un ménage. </a:t>
            </a:r>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41</a:t>
            </a:fld>
            <a:endParaRPr lang="nl-NL"/>
          </a:p>
        </p:txBody>
      </p:sp>
    </p:spTree>
    <p:extLst>
      <p:ext uri="{BB962C8B-B14F-4D97-AF65-F5344CB8AC3E}">
        <p14:creationId xmlns:p14="http://schemas.microsoft.com/office/powerpoint/2010/main" val="790110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dirty="0"/>
              <a:t>ACTIVITÉ DE RÉFLEXION</a:t>
            </a:r>
          </a:p>
          <a:p>
            <a:endParaRPr lang="nl-BE" sz="1100" b="1" u="sng" dirty="0"/>
          </a:p>
          <a:p>
            <a:r>
              <a:rPr lang="fr-BE" sz="1100" b="0" u="none" dirty="0"/>
              <a:t>Demandez aux élèves de réfléchir eux-mêmes à des solutions pour réduire leur consommation énergétique.</a:t>
            </a:r>
            <a:br>
              <a:rPr lang="fr-BE" sz="1100" b="0" u="none" baseline="0" dirty="0"/>
            </a:br>
            <a:r>
              <a:rPr lang="fr-BE" sz="1100" b="0" u="none" baseline="0" dirty="0"/>
              <a:t>Ensuite, passez les 9 conseils en revue. </a:t>
            </a:r>
          </a:p>
          <a:p>
            <a:endParaRPr lang="nl-NL" sz="1100" b="0" u="none" dirty="0"/>
          </a:p>
          <a:p>
            <a:r>
              <a:rPr lang="fr-BE" sz="1100" b="1" u="sng" dirty="0"/>
              <a:t>Expliquez</a:t>
            </a:r>
            <a:r>
              <a:rPr lang="fr-BE" sz="1100" b="0" u="none" dirty="0"/>
              <a:t> pourquoi les ampoules LED constituent une bonne solution pour réduire la consommation énergétique.</a:t>
            </a:r>
          </a:p>
          <a:p>
            <a:endParaRPr lang="nl-NL" sz="1100" b="0" u="none" dirty="0"/>
          </a:p>
          <a:p>
            <a:pPr marL="171450" indent="-171450">
              <a:buFont typeface="Arial" charset="0"/>
              <a:buChar char="•"/>
            </a:pPr>
            <a:r>
              <a:rPr lang="fr-BE" sz="1100" dirty="0"/>
              <a:t>Ce sont elles qui, de toutes les ampoules, consomment le moins d’électricité, et aussi qui ont la plus longue durée de vie.</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42</a:t>
            </a:fld>
            <a:endParaRPr lang="nl-NL"/>
          </a:p>
        </p:txBody>
      </p:sp>
    </p:spTree>
    <p:extLst>
      <p:ext uri="{BB962C8B-B14F-4D97-AF65-F5344CB8AC3E}">
        <p14:creationId xmlns:p14="http://schemas.microsoft.com/office/powerpoint/2010/main" val="15320101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sz="1100" b="1" u="sng" dirty="0"/>
              <a:t>ACTIVITÉ DE RÉFLEXION</a:t>
            </a:r>
          </a:p>
          <a:p>
            <a:endParaRPr lang="nl-BE" sz="1100" b="1" u="sng" dirty="0"/>
          </a:p>
          <a:p>
            <a:r>
              <a:rPr lang="fr-BE" sz="1100" b="0" u="none" dirty="0"/>
              <a:t>Le vent ne souffle pas toujours de la même manière.</a:t>
            </a:r>
            <a:r>
              <a:rPr lang="fr-BE" sz="1100" b="0" u="none" baseline="0" dirty="0"/>
              <a:t> Le soleil ne brille plus à l’heure où nous allumons la lumière à la maison. </a:t>
            </a:r>
          </a:p>
          <a:p>
            <a:r>
              <a:rPr lang="fr-BE" sz="1100" b="0" u="none" baseline="0" dirty="0"/>
              <a:t>Demandez aux élèves de réfléchir à une solution pour résoudre ce problème. </a:t>
            </a:r>
          </a:p>
          <a:p>
            <a:endParaRPr lang="nl-BE" sz="1100" b="0" u="none" baseline="0" dirty="0"/>
          </a:p>
          <a:p>
            <a:r>
              <a:rPr lang="fr-BE" sz="1100" b="0" u="none" baseline="0" dirty="0"/>
              <a:t>Il n’y a pas une réponse unique et simple ; tout le système doit être revu. Les principaux éléments sont les suivants :</a:t>
            </a:r>
          </a:p>
          <a:p>
            <a:pPr marL="171450" indent="-171450">
              <a:buFontTx/>
              <a:buChar char="-"/>
            </a:pPr>
            <a:r>
              <a:rPr lang="fr-BE" sz="1100" b="0" u="none" baseline="0" dirty="0"/>
              <a:t>Utiliser l’énergie au moment où elle est produite. P. ex. faire tourner les machines comme les lave-linge quand le soleil brille le plus.</a:t>
            </a:r>
          </a:p>
          <a:p>
            <a:pPr marL="171450" indent="-171450">
              <a:buFontTx/>
              <a:buChar char="-"/>
            </a:pPr>
            <a:r>
              <a:rPr lang="fr-BE" sz="1100" b="0" u="none" baseline="0" dirty="0"/>
              <a:t>Utiliser d’autres sources (contrôlables/permanentes) comme la géothermie pour se chauffer. Ce n’est hélas pas possible partout.</a:t>
            </a:r>
          </a:p>
          <a:p>
            <a:pPr marL="171450" indent="-171450">
              <a:buFontTx/>
              <a:buChar char="-"/>
            </a:pPr>
            <a:r>
              <a:rPr lang="fr-BE" sz="1100" b="0" u="none" baseline="0" dirty="0"/>
              <a:t>Stocker l’énergie. C’est possible avec des batteries. Cette stratégie est utile pour maintenir l’équilibre journalier entre production et consommation. On peut ainsi stocker de l’énergie en journée et l’utiliser le soir.</a:t>
            </a:r>
          </a:p>
          <a:p>
            <a:pPr marL="171450" indent="-171450">
              <a:buFontTx/>
              <a:buChar char="-"/>
            </a:pPr>
            <a:r>
              <a:rPr lang="fr-BE" sz="1100" b="0" u="none" baseline="0" dirty="0"/>
              <a:t>Amener l’énergie là où elle est nécessaire. Par exemple, si le ciel ici est très couvert pendant une semaine, nous risquons d’avoir des problèmes. Mais il est possible qu’au même moment, le vent souffle très fort ou le soleil brille ailleurs en Europe. Ces excédents doivent alors être transportés par le réseau à haute tension.</a:t>
            </a:r>
          </a:p>
          <a:p>
            <a:pPr marL="171450" indent="-171450">
              <a:buFontTx/>
              <a:buChar char="-"/>
            </a:pPr>
            <a:endParaRPr lang="nl-BE" sz="1100" b="0" u="none" baseline="0" dirty="0"/>
          </a:p>
          <a:p>
            <a:pPr marL="0" indent="0">
              <a:buFontTx/>
              <a:buNone/>
            </a:pPr>
            <a:r>
              <a:rPr lang="fr-BE" sz="1100" b="0" u="none" baseline="0" dirty="0"/>
              <a:t>Des recherches sont en cours afin de trouver d’autres solutions, notamment pour stocker l’énergie. Ceci va un peu trop loin pour les élèves, mais peut-être l’un d’entre eux y pensera-t-il. Exemples :</a:t>
            </a:r>
          </a:p>
          <a:p>
            <a:pPr marL="171450" indent="-171450">
              <a:buFontTx/>
              <a:buChar char="-"/>
            </a:pPr>
            <a:r>
              <a:rPr lang="fr-BE" sz="1100" b="0" u="none" baseline="0" dirty="0"/>
              <a:t>fabriquer du gaz à partir d’électricité (par électrolyse). Ce gaz peut être stocké en vue d’être brûlé plus tard pour produire de l’électricité. Ou il peut être utilisé comme carburant pour les voitures.</a:t>
            </a:r>
          </a:p>
          <a:p>
            <a:pPr marL="171450" indent="-171450">
              <a:buFontTx/>
              <a:buChar char="-"/>
            </a:pPr>
            <a:r>
              <a:rPr lang="fr-BE" sz="1100" b="0" u="none" baseline="0" dirty="0"/>
              <a:t>Utiliser l’électricité pour stocker l’énergie dans de l’eau en la chauffant. Cette eau chaude peut ensuite être stockée. </a:t>
            </a:r>
          </a:p>
          <a:p>
            <a:pPr marL="171450" indent="-171450">
              <a:buFontTx/>
              <a:buChar char="-"/>
            </a:pPr>
            <a:r>
              <a:rPr lang="fr-BE" sz="1100" b="0" u="none" baseline="0" dirty="0"/>
              <a:t>Utiliser l’électricité pour stocker l’énergie dans de l’eau en pompant celle-ci vers le haut puis en produisant plus tard de l’électricité à travers une turbine, comme c’est déjà le cas au bassin de Coo. Afin de pouvoir stocker suffisamment d’énergie, il faut disposer d'une importante force hydraulique. On pense, par exemple, au stockage dans les fjords norvégiens.</a:t>
            </a:r>
          </a:p>
          <a:p>
            <a:endParaRPr lang="nl-NL" sz="1100" b="0" u="none" dirty="0"/>
          </a:p>
          <a:p>
            <a:endParaRPr lang="nl-NL" sz="1100"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43</a:t>
            </a:fld>
            <a:endParaRPr lang="nl-NL"/>
          </a:p>
        </p:txBody>
      </p:sp>
    </p:spTree>
    <p:extLst>
      <p:ext uri="{BB962C8B-B14F-4D97-AF65-F5344CB8AC3E}">
        <p14:creationId xmlns:p14="http://schemas.microsoft.com/office/powerpoint/2010/main" val="15320101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fr-BE" sz="1200" b="0" dirty="0"/>
              <a:t>L’utilisation accrue de sources d’énergie vertes a d’importantes conséquences pour le réseau électrique.</a:t>
            </a:r>
          </a:p>
          <a:p>
            <a:pPr defTabSz="868406">
              <a:defRPr/>
            </a:pPr>
            <a:endParaRPr lang="nl-NL" b="0" dirty="0"/>
          </a:p>
          <a:p>
            <a:pPr defTabSz="868406">
              <a:defRPr/>
            </a:pPr>
            <a:r>
              <a:rPr lang="fr-BE" b="0" dirty="0"/>
              <a:t>Aujourd'hui, l’essentiel de notre électricité provient d’un nombre limité de centrales électriques (dont des centrales nucléaires). Seule une petite partie est produite par des éoliennes, des panneaux solaires...</a:t>
            </a:r>
          </a:p>
          <a:p>
            <a:endParaRPr lang="nl-NL" b="0" dirty="0"/>
          </a:p>
          <a:p>
            <a:pPr marL="0" marR="0" indent="0" algn="l" defTabSz="914400" rtl="0" eaLnBrk="1" fontAlgn="auto" latinLnBrk="0" hangingPunct="1">
              <a:lnSpc>
                <a:spcPct val="100000"/>
              </a:lnSpc>
              <a:spcBef>
                <a:spcPts val="0"/>
              </a:spcBef>
              <a:spcAft>
                <a:spcPts val="0"/>
              </a:spcAft>
              <a:buClrTx/>
              <a:buSzTx/>
              <a:buFontTx/>
              <a:buNone/>
              <a:tabLst/>
              <a:defRPr/>
            </a:pPr>
            <a:r>
              <a:rPr lang="fr-BE" sz="1200" b="0" dirty="0">
                <a:solidFill>
                  <a:schemeClr val="tx1"/>
                </a:solidFill>
                <a:latin typeface="+mn-lt"/>
                <a:ea typeface="+mn-ea"/>
                <a:cs typeface="+mn-cs"/>
              </a:rPr>
              <a:t>Les réseaux actuels ont été pensés pour transporter et distribuer l’énergie depuis un nombre limité de centrales. </a:t>
            </a:r>
          </a:p>
          <a:p>
            <a:pPr marL="0" marR="0" indent="0" algn="l" defTabSz="914400" rtl="0" eaLnBrk="1" fontAlgn="auto" latinLnBrk="0" hangingPunct="1">
              <a:lnSpc>
                <a:spcPct val="100000"/>
              </a:lnSpc>
              <a:spcBef>
                <a:spcPts val="0"/>
              </a:spcBef>
              <a:spcAft>
                <a:spcPts val="0"/>
              </a:spcAft>
              <a:buClrTx/>
              <a:buSzTx/>
              <a:buFontTx/>
              <a:buNone/>
              <a:tabLst/>
              <a:defRPr/>
            </a:pPr>
            <a:r>
              <a:rPr lang="fr-BE" sz="1200" b="0" dirty="0">
                <a:solidFill>
                  <a:schemeClr val="tx1"/>
                </a:solidFill>
                <a:latin typeface="+mn-lt"/>
                <a:ea typeface="+mn-ea"/>
                <a:cs typeface="+mn-cs"/>
              </a:rPr>
              <a:t>L’accroissement de la production locale modifie ce principe.</a:t>
            </a:r>
          </a:p>
          <a:p>
            <a:pPr marL="0" marR="0" indent="0" algn="l" defTabSz="9144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44</a:t>
            </a:fld>
            <a:endParaRPr lang="nl-NL"/>
          </a:p>
        </p:txBody>
      </p:sp>
    </p:spTree>
    <p:extLst>
      <p:ext uri="{BB962C8B-B14F-4D97-AF65-F5344CB8AC3E}">
        <p14:creationId xmlns:p14="http://schemas.microsoft.com/office/powerpoint/2010/main" val="13795704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0" dirty="0"/>
              <a:t>Expliquez qu’une seule centrale nucléaire produit à peu près la même quantité d’électricité que 400 éoliennes onshore (intérieur des terres), ou que 100 éoliennes offshore (en mer).</a:t>
            </a:r>
            <a:br>
              <a:rPr lang="fr-BE" b="0" baseline="0" dirty="0"/>
            </a:br>
            <a:r>
              <a:rPr lang="fr-BE" b="0" baseline="0" dirty="0"/>
              <a:t>En d’autres termes, pour chaque centrale électrique fermée, il faut d’abord construire 100 à 400 éoliennes. Et celles-ci ne peuvent pas toutes se trouver au même endroit. </a:t>
            </a:r>
          </a:p>
          <a:p>
            <a:endParaRPr lang="fr-BE" b="0" baseline="0" dirty="0"/>
          </a:p>
          <a:p>
            <a:r>
              <a:rPr lang="fr-BE" b="0" u="sng" baseline="0" dirty="0"/>
              <a:t>NB</a:t>
            </a:r>
            <a:r>
              <a:rPr lang="fr-BE" b="0" baseline="0" dirty="0"/>
              <a:t> : les chiffres évoqués sont évidemment à prendre avec des pincettes, car si un réacteur produit à puissance constante, la production d’une éolienne dépend du vent. </a:t>
            </a:r>
            <a:br>
              <a:rPr lang="fr-BE" b="0" baseline="0" dirty="0"/>
            </a:br>
            <a:endParaRPr lang="fr-BE" b="0"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45</a:t>
            </a:fld>
            <a:endParaRPr lang="nl-NL"/>
          </a:p>
        </p:txBody>
      </p:sp>
    </p:spTree>
    <p:extLst>
      <p:ext uri="{BB962C8B-B14F-4D97-AF65-F5344CB8AC3E}">
        <p14:creationId xmlns:p14="http://schemas.microsoft.com/office/powerpoint/2010/main" val="1385881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dirty="0"/>
              <a:t>À l’avenir, il y aura beaucoup plus de sources d’énergie, qui seront davantage disséminées sur l’ensemble du territoire.</a:t>
            </a:r>
          </a:p>
          <a:p>
            <a:r>
              <a:rPr lang="fr-BE" dirty="0">
                <a:solidFill>
                  <a:srgbClr val="FF0000"/>
                </a:solidFill>
              </a:rPr>
              <a:t>Ajouter les nouvelles utilisations – véhicules électriques entre autres </a:t>
            </a:r>
          </a:p>
          <a:p>
            <a:r>
              <a:rPr lang="fr-BE" sz="1200" dirty="0">
                <a:solidFill>
                  <a:schemeClr val="tx1"/>
                </a:solidFill>
                <a:latin typeface="+mn-lt"/>
                <a:ea typeface="+mn-ea"/>
                <a:cs typeface="+mn-cs"/>
              </a:rPr>
              <a:t>Ainsi, les centrales nucléaires se trouvent tout au nord et </a:t>
            </a:r>
            <a:r>
              <a:rPr lang="fr-BE" sz="1200" dirty="0">
                <a:solidFill>
                  <a:srgbClr val="FF0000"/>
                </a:solidFill>
                <a:latin typeface="+mn-lt"/>
                <a:ea typeface="+mn-ea"/>
                <a:cs typeface="+mn-cs"/>
              </a:rPr>
              <a:t>à l’est </a:t>
            </a:r>
            <a:r>
              <a:rPr lang="fr-BE" sz="1200" dirty="0">
                <a:solidFill>
                  <a:schemeClr val="tx1"/>
                </a:solidFill>
                <a:latin typeface="+mn-lt"/>
                <a:ea typeface="+mn-ea"/>
                <a:cs typeface="+mn-cs"/>
              </a:rPr>
              <a:t>de la Belgique, tandis que les parcs éoliens construits en mer se situent totalement à l’ouest. Il va donc falloir construire de nouvelles « autoroutes » dans le réseau à haute tension.</a:t>
            </a:r>
          </a:p>
          <a:p>
            <a:endParaRPr lang="nl-NL" baseline="0" dirty="0"/>
          </a:p>
          <a:p>
            <a:r>
              <a:rPr lang="fr-BE" b="1" u="sng" baseline="0" dirty="0"/>
              <a:t>Solution :</a:t>
            </a:r>
          </a:p>
          <a:p>
            <a:endParaRPr lang="nl-NL" baseline="0" dirty="0"/>
          </a:p>
          <a:p>
            <a:r>
              <a:rPr lang="fr-BE" baseline="0" dirty="0"/>
              <a:t>L’on construit des liaisons à haute tension supplémentaires pour raccorder ce grand nombre de nouvelles sources au réseau à haute tension. </a:t>
            </a:r>
          </a:p>
          <a:p>
            <a:endParaRPr lang="nl-NL" dirty="0"/>
          </a:p>
          <a:p>
            <a:r>
              <a:rPr lang="fr-BE" dirty="0"/>
              <a:t>De nouvelles liaisons sont nécessaires non seulement à l’intérieur de la Belgique, mais aussi avec l’étranger. </a:t>
            </a:r>
            <a:r>
              <a:rPr lang="fr-BE" sz="1200" dirty="0">
                <a:solidFill>
                  <a:schemeClr val="tx1"/>
                </a:solidFill>
                <a:latin typeface="+mn-lt"/>
                <a:ea typeface="+mn-ea"/>
                <a:cs typeface="+mn-cs"/>
              </a:rPr>
              <a:t>Ainsi, lorsque le soleil brille en Espagne par exemple, nous devrons aller y chercher l’électricité supplémentaire dont nous avons besoin. Idem s’il y a plus de vent au nord de l’Europe. Ces excédents devront alors être transportés sur le réseau à haute tension, via de nouvelles lignes transfrontalières. On appelle ces lignes « interconnexions ». « Inter » signifie « Entre (pays) », et « connexion » est un autre mot pour ligne, liaison.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46</a:t>
            </a:fld>
            <a:endParaRPr lang="nl-NL"/>
          </a:p>
        </p:txBody>
      </p:sp>
    </p:spTree>
    <p:extLst>
      <p:ext uri="{BB962C8B-B14F-4D97-AF65-F5344CB8AC3E}">
        <p14:creationId xmlns:p14="http://schemas.microsoft.com/office/powerpoint/2010/main" val="59414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dirty="0"/>
              <a:t>Conseil :</a:t>
            </a:r>
            <a:r>
              <a:rPr lang="fr-BE" b="1" baseline="0" dirty="0"/>
              <a:t> </a:t>
            </a:r>
            <a:r>
              <a:rPr lang="fr-BE" baseline="0" dirty="0"/>
              <a:t>après la leçon d'introduction, jouez à </a:t>
            </a:r>
            <a:r>
              <a:rPr lang="fr-BE" baseline="0" dirty="0" err="1"/>
              <a:t>ElectriCITY</a:t>
            </a:r>
            <a:r>
              <a:rPr lang="fr-BE" baseline="0" dirty="0"/>
              <a:t>. À  vous de voir à laquelle des trois variantes vous souhaitez jouer avec vos élèves.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47</a:t>
            </a:fld>
            <a:endParaRPr lang="nl-NL"/>
          </a:p>
        </p:txBody>
      </p:sp>
    </p:spTree>
    <p:extLst>
      <p:ext uri="{BB962C8B-B14F-4D97-AF65-F5344CB8AC3E}">
        <p14:creationId xmlns:p14="http://schemas.microsoft.com/office/powerpoint/2010/main" val="5207650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a:t>Des questions ?</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48</a:t>
            </a:fld>
            <a:endParaRPr lang="nl-NL"/>
          </a:p>
        </p:txBody>
      </p:sp>
    </p:spTree>
    <p:extLst>
      <p:ext uri="{BB962C8B-B14F-4D97-AF65-F5344CB8AC3E}">
        <p14:creationId xmlns:p14="http://schemas.microsoft.com/office/powerpoint/2010/main" val="18659563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49</a:t>
            </a:fld>
            <a:endParaRPr lang="nl-NL"/>
          </a:p>
        </p:txBody>
      </p:sp>
    </p:spTree>
    <p:extLst>
      <p:ext uri="{BB962C8B-B14F-4D97-AF65-F5344CB8AC3E}">
        <p14:creationId xmlns:p14="http://schemas.microsoft.com/office/powerpoint/2010/main" val="153962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dirty="0"/>
              <a:t>Les </a:t>
            </a:r>
            <a:r>
              <a:rPr lang="fr-BE" b="1" dirty="0"/>
              <a:t>causes</a:t>
            </a:r>
            <a:r>
              <a:rPr lang="fr-BE" baseline="0" dirty="0"/>
              <a:t> sont l’effet de serre et les gaz à effet de serre (plus d'informations dans le dossier de l’élève).</a:t>
            </a:r>
          </a:p>
          <a:p>
            <a:endParaRPr lang="nl-NL" baseline="0" dirty="0"/>
          </a:p>
          <a:p>
            <a:r>
              <a:rPr lang="fr-BE" baseline="0" dirty="0"/>
              <a:t>Expliquez le fonctionnement de l’effet de serre en vous aidant de l’illustration. </a:t>
            </a:r>
          </a:p>
          <a:p>
            <a:endParaRPr lang="nl-NL" baseline="0" dirty="0"/>
          </a:p>
          <a:p>
            <a:endParaRPr lang="nl-NL" baseline="0" dirty="0"/>
          </a:p>
          <a:p>
            <a:endParaRPr lang="nl-NL"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BE" b="1" u="sng" dirty="0"/>
              <a:t>EXPÉRIENCE</a:t>
            </a:r>
          </a:p>
          <a:p>
            <a:r>
              <a:rPr lang="fr-BE" b="1" dirty="0"/>
              <a:t>Prenez la fiche de l’expérience « Chaud, chaud, chaud : l’effet de serre, tu connais ? » et reproduisez l’effet de serre avec les élèves.</a:t>
            </a:r>
            <a:r>
              <a:rPr lang="fr-BE" b="1" baseline="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5</a:t>
            </a:fld>
            <a:endParaRPr lang="nl-NL"/>
          </a:p>
        </p:txBody>
      </p:sp>
    </p:spTree>
    <p:extLst>
      <p:ext uri="{BB962C8B-B14F-4D97-AF65-F5344CB8AC3E}">
        <p14:creationId xmlns:p14="http://schemas.microsoft.com/office/powerpoint/2010/main" val="202111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aseline="0" dirty="0"/>
              <a:t>Ce kit pédagogique comporte</a:t>
            </a:r>
            <a:r>
              <a:rPr lang="fr-BE" b="1" baseline="0" dirty="0"/>
              <a:t> cinq modules </a:t>
            </a:r>
            <a:r>
              <a:rPr lang="fr-BE" baseline="0" dirty="0"/>
              <a:t>qui se succèdent selon un </a:t>
            </a:r>
            <a:r>
              <a:rPr lang="fr-BE" b="1" baseline="0" dirty="0"/>
              <a:t>ordre logique</a:t>
            </a:r>
            <a:r>
              <a:rPr lang="fr-BE" baseline="0" dirty="0"/>
              <a:t>.</a:t>
            </a:r>
          </a:p>
          <a:p>
            <a:endParaRPr lang="nl-NL" baseline="0" dirty="0"/>
          </a:p>
          <a:p>
            <a:r>
              <a:rPr lang="fr-BE" baseline="0" dirty="0"/>
              <a:t>------</a:t>
            </a:r>
          </a:p>
          <a:p>
            <a:r>
              <a:rPr lang="fr-BE" i="1" baseline="0" dirty="0"/>
              <a:t>L’enseignant(e) peut également choisir de n’utiliser qu’un seul ou plusieurs de ces modules dans le cadre de son cours.</a:t>
            </a:r>
          </a:p>
          <a:p>
            <a:r>
              <a:rPr lang="fr-BE" b="1" i="1" baseline="0" dirty="0"/>
              <a:t>Passez à un autre module pour sauter </a:t>
            </a:r>
            <a:r>
              <a:rPr lang="fr-BE" i="1" baseline="0" dirty="0"/>
              <a:t>certains chapitres.</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6</a:t>
            </a:fld>
            <a:endParaRPr lang="nl-NL"/>
          </a:p>
        </p:txBody>
      </p:sp>
    </p:spTree>
    <p:extLst>
      <p:ext uri="{BB962C8B-B14F-4D97-AF65-F5344CB8AC3E}">
        <p14:creationId xmlns:p14="http://schemas.microsoft.com/office/powerpoint/2010/main" val="1328157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BE" b="1" u="sng" dirty="0"/>
              <a:t>MODULE n° 2</a:t>
            </a:r>
          </a:p>
          <a:p>
            <a:endParaRPr lang="nl-NL" baseline="0" dirty="0"/>
          </a:p>
          <a:p>
            <a:r>
              <a:rPr lang="fr-BE" sz="1100" b="1" dirty="0"/>
              <a:t>Le contexte : </a:t>
            </a:r>
            <a:r>
              <a:rPr lang="fr-BE" sz="1100" dirty="0"/>
              <a:t>si vous demandez à vos élèves d’où vient l’électricité, il y a de fortes chances pour qu’ils vous répondent : « d’une prise de courant ». En effet, il est rare qu’ils voient plus loin que ce maillon de la chaîne de distribution. Et lorsqu’on leur demande ce que l’on peut faire avec cette électricité, il ne faut pas bien longtemps pour entendre des réponses comme « regarder la télévision » ou « recharger son smartphone ».</a:t>
            </a:r>
          </a:p>
          <a:p>
            <a:r>
              <a:rPr lang="fr-BE" sz="1100" dirty="0"/>
              <a:t>Au-delà de la question « à quoi sert l’électricité », le module n° 2 encourage les élèves à réfléchir plus loin à tout ce que nous faisons, d'une manière générale, avec l’énergie. </a:t>
            </a:r>
          </a:p>
          <a:p>
            <a:endParaRPr lang="nl-NL" sz="1100" b="1" dirty="0"/>
          </a:p>
          <a:p>
            <a:r>
              <a:rPr lang="fr-BE" sz="1100" b="1" dirty="0"/>
              <a:t>Objectif pédagogique : </a:t>
            </a:r>
            <a:r>
              <a:rPr lang="fr-BE" sz="1100" dirty="0"/>
              <a:t>montrer aux élèves que nous avons besoin d’énergie pour de nombreuses raisons très diverses, et que nous ne pourrions pas vivre sans. Leur faire comprendre que l’électricité est produite à grande échelle et à différents endroits, et que la production d’énergie va devenir de plus en plus « verte » (renouvelable).</a:t>
            </a:r>
          </a:p>
          <a:p>
            <a:endParaRPr lang="nl-NL" sz="1100" b="1" dirty="0"/>
          </a:p>
          <a:p>
            <a:r>
              <a:rPr lang="fr-BE" sz="1100" b="1" dirty="0"/>
              <a:t>------</a:t>
            </a:r>
          </a:p>
          <a:p>
            <a:endParaRPr lang="nl-NL" sz="1100"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7</a:t>
            </a:fld>
            <a:endParaRPr lang="nl-NL"/>
          </a:p>
        </p:txBody>
      </p:sp>
    </p:spTree>
    <p:extLst>
      <p:ext uri="{BB962C8B-B14F-4D97-AF65-F5344CB8AC3E}">
        <p14:creationId xmlns:p14="http://schemas.microsoft.com/office/powerpoint/2010/main" val="1520528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0" indent="0">
              <a:buNone/>
            </a:pPr>
            <a:r>
              <a:rPr lang="fr-BE" sz="1200" b="1" u="sng" dirty="0">
                <a:solidFill>
                  <a:schemeClr val="tx1"/>
                </a:solidFill>
                <a:latin typeface="+mn-lt"/>
                <a:ea typeface="+mn-ea"/>
                <a:cs typeface="+mn-cs"/>
              </a:rPr>
              <a:t>EXERCICE DE RÉFLEXION</a:t>
            </a:r>
          </a:p>
          <a:p>
            <a:pPr marL="0" lvl="0" indent="0">
              <a:buNone/>
            </a:pPr>
            <a:endParaRPr lang="nl-NL" sz="1200" b="0" kern="1200" dirty="0">
              <a:solidFill>
                <a:schemeClr val="tx1"/>
              </a:solidFill>
              <a:effectLst/>
              <a:latin typeface="+mn-lt"/>
              <a:ea typeface="+mn-ea"/>
              <a:cs typeface="+mn-cs"/>
            </a:endParaRPr>
          </a:p>
          <a:p>
            <a:pPr marL="228600" lvl="0" indent="-228600">
              <a:buAutoNum type="arabicPeriod"/>
            </a:pPr>
            <a:r>
              <a:rPr lang="fr-BE" sz="1200" dirty="0">
                <a:solidFill>
                  <a:schemeClr val="tx1"/>
                </a:solidFill>
                <a:latin typeface="+mn-lt"/>
                <a:ea typeface="+mn-ea"/>
                <a:cs typeface="+mn-cs"/>
              </a:rPr>
              <a:t>Cinq élèves vont </a:t>
            </a:r>
            <a:r>
              <a:rPr lang="fr-BE" sz="1200" b="1" dirty="0">
                <a:solidFill>
                  <a:schemeClr val="tx1"/>
                </a:solidFill>
                <a:latin typeface="+mn-lt"/>
                <a:ea typeface="+mn-ea"/>
                <a:cs typeface="+mn-cs"/>
              </a:rPr>
              <a:t>au tableau</a:t>
            </a:r>
            <a:r>
              <a:rPr lang="fr-BE" sz="1200" dirty="0">
                <a:solidFill>
                  <a:schemeClr val="tx1"/>
                </a:solidFill>
                <a:latin typeface="+mn-lt"/>
                <a:ea typeface="+mn-ea"/>
                <a:cs typeface="+mn-cs"/>
              </a:rPr>
              <a:t> et écrivent chacun le nom de deux </a:t>
            </a:r>
            <a:r>
              <a:rPr lang="fr-BE" sz="1200" b="1" dirty="0">
                <a:solidFill>
                  <a:schemeClr val="tx1"/>
                </a:solidFill>
                <a:latin typeface="+mn-lt"/>
                <a:ea typeface="+mn-ea"/>
                <a:cs typeface="+mn-cs"/>
              </a:rPr>
              <a:t>appareils</a:t>
            </a:r>
            <a:r>
              <a:rPr lang="fr-BE" sz="1200" dirty="0">
                <a:solidFill>
                  <a:schemeClr val="tx1"/>
                </a:solidFill>
                <a:latin typeface="+mn-lt"/>
                <a:ea typeface="+mn-ea"/>
                <a:cs typeface="+mn-cs"/>
              </a:rPr>
              <a:t> qui consomment de l’énergie (autres que ceux déjà indiqués sur la diapositive).</a:t>
            </a:r>
            <a:r>
              <a:rPr lang="fr-BE" sz="1200" b="0" dirty="0">
                <a:solidFill>
                  <a:schemeClr val="tx1"/>
                </a:solidFill>
                <a:latin typeface="+mn-lt"/>
                <a:ea typeface="+mn-ea"/>
                <a:cs typeface="+mn-cs"/>
              </a:rPr>
              <a:t> L’énergie, ce n’est pas seulement de l’électricité.</a:t>
            </a:r>
            <a:r>
              <a:rPr lang="fr-BE" sz="1200" b="0" baseline="0" dirty="0">
                <a:solidFill>
                  <a:schemeClr val="tx1"/>
                </a:solidFill>
                <a:latin typeface="+mn-lt"/>
                <a:ea typeface="+mn-ea"/>
                <a:cs typeface="+mn-cs"/>
              </a:rPr>
              <a:t> Pensez par exemple à une cuisinière à gaz ou à une voiture qui a besoin d’essence pour rouler. </a:t>
            </a:r>
            <a:r>
              <a:rPr lang="fr-BE" sz="1200" b="0" dirty="0">
                <a:solidFill>
                  <a:schemeClr val="tx1"/>
                </a:solidFill>
                <a:latin typeface="+mn-lt"/>
                <a:ea typeface="+mn-ea"/>
                <a:cs typeface="+mn-cs"/>
              </a:rPr>
              <a:t>Chaque appareil ne peut être mentionné qu’une seule fois, pour obliger les élèves à trouver d’autres qu’ils utilisent moins souvent.</a:t>
            </a:r>
            <a:r>
              <a:rPr lang="fr-BE" sz="1200" b="0" baseline="0" dirty="0">
                <a:solidFill>
                  <a:schemeClr val="tx1"/>
                </a:solidFill>
                <a:latin typeface="+mn-lt"/>
                <a:ea typeface="+mn-ea"/>
                <a:cs typeface="+mn-cs"/>
              </a:rPr>
              <a:t> </a:t>
            </a:r>
            <a:r>
              <a:rPr lang="fr-BE" sz="1200" b="0" dirty="0">
                <a:solidFill>
                  <a:schemeClr val="tx1"/>
                </a:solidFill>
                <a:latin typeface="+mn-lt"/>
                <a:ea typeface="+mn-ea"/>
                <a:cs typeface="+mn-cs"/>
              </a:rPr>
              <a:t>Cet exercice donne une idée de ce que les élèves jugent important dans leur vie et des appareils qu’ils utilisent le plus souvent – ou plutôt rarement, justement. </a:t>
            </a:r>
          </a:p>
          <a:p>
            <a:pPr marL="228600" lvl="0" indent="-228600">
              <a:buAutoNum type="arabicPeriod"/>
            </a:pPr>
            <a:endParaRPr lang="nl-NL" sz="1200" b="0" kern="1200" dirty="0">
              <a:solidFill>
                <a:schemeClr val="tx1"/>
              </a:solidFill>
              <a:effectLst/>
              <a:latin typeface="+mn-lt"/>
              <a:ea typeface="+mn-ea"/>
              <a:cs typeface="+mn-cs"/>
            </a:endParaRPr>
          </a:p>
          <a:p>
            <a:pPr marL="228600" lvl="0" indent="-228600">
              <a:buAutoNum type="arabicPeriod"/>
            </a:pPr>
            <a:r>
              <a:rPr lang="fr-BE" sz="1200" b="0" dirty="0">
                <a:solidFill>
                  <a:schemeClr val="tx1"/>
                </a:solidFill>
                <a:latin typeface="+mn-lt"/>
                <a:ea typeface="+mn-ea"/>
                <a:cs typeface="+mn-cs"/>
              </a:rPr>
              <a:t>Suggérez-leur aussi vous-même des choses (moins) évidentes qu’ils n’ont pas inscrites au tableau.</a:t>
            </a:r>
            <a:r>
              <a:rPr lang="fr-BE" sz="1200" b="0" baseline="0" dirty="0">
                <a:solidFill>
                  <a:schemeClr val="tx1"/>
                </a:solidFill>
                <a:latin typeface="+mn-lt"/>
                <a:ea typeface="+mn-ea"/>
                <a:cs typeface="+mn-cs"/>
              </a:rPr>
              <a:t> </a:t>
            </a:r>
          </a:p>
          <a:p>
            <a:pPr marL="685800" lvl="1" indent="-228600">
              <a:buFont typeface="Arial" charset="0"/>
              <a:buChar char="•"/>
            </a:pPr>
            <a:r>
              <a:rPr lang="fr-BE" sz="1200" b="0" baseline="0" dirty="0">
                <a:solidFill>
                  <a:schemeClr val="tx1"/>
                </a:solidFill>
                <a:latin typeface="+mn-lt"/>
                <a:ea typeface="+mn-ea"/>
                <a:cs typeface="+mn-cs"/>
              </a:rPr>
              <a:t>Tous les feux de signalisation </a:t>
            </a:r>
          </a:p>
          <a:p>
            <a:pPr marL="685800" lvl="1" indent="-228600">
              <a:buFont typeface="Arial" charset="0"/>
              <a:buChar char="•"/>
            </a:pPr>
            <a:r>
              <a:rPr lang="fr-BE" sz="1200" b="0" baseline="0" dirty="0">
                <a:solidFill>
                  <a:schemeClr val="tx1"/>
                </a:solidFill>
                <a:latin typeface="+mn-lt"/>
                <a:ea typeface="+mn-ea"/>
                <a:cs typeface="+mn-cs"/>
              </a:rPr>
              <a:t>Les appareils dans les hôpitaux</a:t>
            </a:r>
          </a:p>
          <a:p>
            <a:pPr marL="685800" lvl="1" indent="-228600">
              <a:buFont typeface="Arial" charset="0"/>
              <a:buChar char="•"/>
            </a:pPr>
            <a:r>
              <a:rPr lang="fr-BE" sz="1200" b="0" baseline="0" dirty="0">
                <a:solidFill>
                  <a:schemeClr val="tx1"/>
                </a:solidFill>
                <a:latin typeface="+mn-lt"/>
                <a:ea typeface="+mn-ea"/>
                <a:cs typeface="+mn-cs"/>
                <a:sym typeface="Wingdings"/>
              </a:rPr>
              <a:t>Les installations de chauffage (même pour les chauffages au gaz  chaudière et pompes)</a:t>
            </a:r>
          </a:p>
          <a:p>
            <a:pPr marL="685800" lvl="1" indent="-228600">
              <a:buFont typeface="Arial" charset="0"/>
              <a:buChar char="•"/>
            </a:pPr>
            <a:r>
              <a:rPr lang="fr-BE" sz="1200" b="0" baseline="0" dirty="0">
                <a:solidFill>
                  <a:schemeClr val="tx1"/>
                </a:solidFill>
                <a:latin typeface="+mn-lt"/>
                <a:ea typeface="+mn-ea"/>
                <a:cs typeface="+mn-cs"/>
                <a:sym typeface="Wingdings"/>
              </a:rPr>
              <a:t>…</a:t>
            </a:r>
          </a:p>
          <a:p>
            <a:pPr marL="217101" indent="-217101">
              <a:buAutoNum type="arabicPeriod"/>
            </a:pPr>
            <a:endParaRPr lang="nl-NL" sz="1100" b="1" dirty="0"/>
          </a:p>
          <a:p>
            <a:pPr lvl="0"/>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8</a:t>
            </a:fld>
            <a:endParaRPr lang="nl-NL"/>
          </a:p>
        </p:txBody>
      </p:sp>
    </p:spTree>
    <p:extLst>
      <p:ext uri="{BB962C8B-B14F-4D97-AF65-F5344CB8AC3E}">
        <p14:creationId xmlns:p14="http://schemas.microsoft.com/office/powerpoint/2010/main" val="1783109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fr-BE" sz="1100" b="1" u="sng" dirty="0"/>
              <a:t>EXERCICE DE RÉFLEXION</a:t>
            </a:r>
          </a:p>
          <a:p>
            <a:pPr lvl="0"/>
            <a:endParaRPr lang="nl-BE" sz="1100" dirty="0"/>
          </a:p>
          <a:p>
            <a:pPr lvl="0"/>
            <a:r>
              <a:rPr lang="fr-BE" sz="1100" dirty="0"/>
              <a:t>Faites le lien avec le module n° 3 du kit pédagogique : poussez les élèves à la réflexion en leur posant la question suivante </a:t>
            </a:r>
            <a:r>
              <a:rPr lang="fr-BE" sz="1100" dirty="0">
                <a:sym typeface="Wingdings"/>
              </a:rPr>
              <a:t></a:t>
            </a:r>
            <a:r>
              <a:rPr lang="fr-BE" sz="1100" dirty="0"/>
              <a:t> D’où vient toute cette énergie, exactement ?</a:t>
            </a:r>
            <a:br>
              <a:rPr lang="fr-BE" sz="1100" dirty="0"/>
            </a:br>
            <a:r>
              <a:rPr lang="fr-BE" sz="1100" dirty="0"/>
              <a:t>Et que se </a:t>
            </a:r>
            <a:r>
              <a:rPr lang="fr-BE" sz="1100" dirty="0" err="1"/>
              <a:t>passerait-il</a:t>
            </a:r>
            <a:r>
              <a:rPr lang="fr-BE" sz="1100" dirty="0"/>
              <a:t> si nous n’en avions plus ?</a:t>
            </a:r>
            <a:br>
              <a:rPr lang="fr-BE" sz="1100" dirty="0"/>
            </a:br>
            <a:r>
              <a:rPr lang="fr-BE" sz="1100" dirty="0"/>
              <a:t>Demandez-leur quelles sont les alternatives (le cas échéant) pour les consommateurs/appareils/applications énumérés dans la diapositive précédente.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9</a:t>
            </a:fld>
            <a:endParaRPr lang="nl-NL"/>
          </a:p>
        </p:txBody>
      </p:sp>
    </p:spTree>
    <p:extLst>
      <p:ext uri="{BB962C8B-B14F-4D97-AF65-F5344CB8AC3E}">
        <p14:creationId xmlns:p14="http://schemas.microsoft.com/office/powerpoint/2010/main" val="1657024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type="body" idx="1"/>
          </p:nvPr>
        </p:nvSpPr>
        <p:spPr/>
        <p:txBody>
          <a:bodyPr lIns="0" tIns="0" rIns="0" bIns="0"/>
          <a:lstStyle>
            <a:lvl1pPr>
              <a:defRPr sz="2500" b="0" i="0">
                <a:solidFill>
                  <a:srgbClr val="575756"/>
                </a:solidFill>
                <a:latin typeface="Helvetica"/>
                <a:cs typeface="Helvetic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240413" y="1374905"/>
            <a:ext cx="6212180" cy="585752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88085" y="869011"/>
            <a:ext cx="7917228" cy="784225"/>
          </a:xfrm>
          <a:prstGeom prst="rect">
            <a:avLst/>
          </a:prstGeom>
        </p:spPr>
        <p:txBody>
          <a:bodyPr wrap="square" lIns="0" tIns="0" rIns="0" bIns="0">
            <a:spAutoFit/>
          </a:bodyPr>
          <a:lstStyle>
            <a:lvl1pPr>
              <a:defRPr sz="2500" b="1" i="0">
                <a:solidFill>
                  <a:srgbClr val="575756"/>
                </a:solidFill>
                <a:latin typeface="Helvetica"/>
                <a:cs typeface="Helvetica"/>
              </a:defRPr>
            </a:lvl1pPr>
          </a:lstStyle>
          <a:p>
            <a:endParaRPr/>
          </a:p>
        </p:txBody>
      </p:sp>
      <p:sp>
        <p:nvSpPr>
          <p:cNvPr id="3" name="Holder 3"/>
          <p:cNvSpPr>
            <a:spLocks noGrp="1"/>
          </p:cNvSpPr>
          <p:nvPr>
            <p:ph type="body" idx="1"/>
          </p:nvPr>
        </p:nvSpPr>
        <p:spPr>
          <a:xfrm>
            <a:off x="964330" y="2380630"/>
            <a:ext cx="8764739" cy="2155825"/>
          </a:xfrm>
          <a:prstGeom prst="rect">
            <a:avLst/>
          </a:prstGeom>
        </p:spPr>
        <p:txBody>
          <a:bodyPr wrap="square" lIns="0" tIns="0" rIns="0" bIns="0">
            <a:spAutoFit/>
          </a:bodyPr>
          <a:lstStyle>
            <a:lvl1pPr>
              <a:defRPr sz="2500" b="0" i="0">
                <a:solidFill>
                  <a:srgbClr val="575756"/>
                </a:solidFill>
                <a:latin typeface="Helvetica"/>
                <a:cs typeface="Helvetica"/>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3/22/2018</a:t>
            </a:fld>
            <a:endParaRPr lang="en-US" dirty="0"/>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5.pn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400" cy="7559758"/>
          </a:xfrm>
          <a:prstGeom prst="rect">
            <a:avLst/>
          </a:prstGeom>
        </p:spPr>
      </p:pic>
      <p:sp>
        <p:nvSpPr>
          <p:cNvPr id="7" name="Rectangle 6">
            <a:extLst>
              <a:ext uri="{FF2B5EF4-FFF2-40B4-BE49-F238E27FC236}">
                <a16:creationId xmlns:a16="http://schemas.microsoft.com/office/drawing/2014/main" id="{7ABF1515-6B21-4F37-8641-0FC975EB2131}"/>
              </a:ext>
            </a:extLst>
          </p:cNvPr>
          <p:cNvSpPr/>
          <p:nvPr/>
        </p:nvSpPr>
        <p:spPr>
          <a:xfrm>
            <a:off x="0" y="6829425"/>
            <a:ext cx="10693400" cy="733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object 21">
            <a:hlinkClick r:id="rId4" action="ppaction://hlinksldjump"/>
          </p:cNvPr>
          <p:cNvSpPr/>
          <p:nvPr/>
        </p:nvSpPr>
        <p:spPr>
          <a:xfrm>
            <a:off x="3136900" y="4086225"/>
            <a:ext cx="4800600" cy="1066800"/>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chemeClr val="bg1"/>
          </a:solidFill>
        </p:spPr>
        <p:txBody>
          <a:bodyPr wrap="square" lIns="0" tIns="0" rIns="0" bIns="0" rtlCol="0"/>
          <a:lstStyle/>
          <a:p>
            <a:endParaRPr/>
          </a:p>
        </p:txBody>
      </p:sp>
      <p:sp>
        <p:nvSpPr>
          <p:cNvPr id="5" name="object 4"/>
          <p:cNvSpPr txBox="1"/>
          <p:nvPr/>
        </p:nvSpPr>
        <p:spPr>
          <a:xfrm>
            <a:off x="2984500" y="4162425"/>
            <a:ext cx="5016613" cy="677108"/>
          </a:xfrm>
          <a:prstGeom prst="rect">
            <a:avLst/>
          </a:prstGeom>
        </p:spPr>
        <p:txBody>
          <a:bodyPr vert="horz" wrap="square" lIns="0" tIns="0" rIns="0" bIns="0" rtlCol="0">
            <a:spAutoFit/>
          </a:bodyPr>
          <a:lstStyle/>
          <a:p>
            <a:pPr marL="12700" marR="5080" algn="ctr">
              <a:lnSpc>
                <a:spcPct val="100000"/>
              </a:lnSpc>
            </a:pPr>
            <a:r>
              <a:rPr lang="fr-FR" sz="2200" b="1" dirty="0">
                <a:solidFill>
                  <a:srgbClr val="FFF000"/>
                </a:solidFill>
                <a:latin typeface="Arial"/>
                <a:cs typeface="Arial"/>
              </a:rPr>
              <a:t>KIT PÉDAGOGIQUE RELATIF À LA TRANSITION ÉNERGÉTIQUE</a:t>
            </a:r>
            <a:r>
              <a:rPr lang="en-US" sz="2200" b="1" dirty="0">
                <a:solidFill>
                  <a:srgbClr val="FFF000"/>
                </a:solidFill>
                <a:latin typeface="Arial"/>
                <a:cs typeface="Arial"/>
              </a:rPr>
              <a:t> </a:t>
            </a:r>
            <a:endParaRPr lang="fr-BE" sz="2200" b="1" dirty="0">
              <a:solidFill>
                <a:srgbClr val="FFF000"/>
              </a:solidFill>
              <a:latin typeface="Arial"/>
              <a:cs typeface="Arial"/>
            </a:endParaRPr>
          </a:p>
        </p:txBody>
      </p:sp>
      <p:grpSp>
        <p:nvGrpSpPr>
          <p:cNvPr id="14" name="Groupe 13">
            <a:extLst>
              <a:ext uri="{FF2B5EF4-FFF2-40B4-BE49-F238E27FC236}">
                <a16:creationId xmlns:a16="http://schemas.microsoft.com/office/drawing/2014/main" id="{4E1B3C19-E942-4183-B652-60F779EF8DE8}"/>
              </a:ext>
            </a:extLst>
          </p:cNvPr>
          <p:cNvGrpSpPr/>
          <p:nvPr/>
        </p:nvGrpSpPr>
        <p:grpSpPr>
          <a:xfrm>
            <a:off x="6413500" y="6790151"/>
            <a:ext cx="3939041" cy="900111"/>
            <a:chOff x="6413500" y="6790151"/>
            <a:chExt cx="3939041" cy="900111"/>
          </a:xfrm>
        </p:grpSpPr>
        <p:pic>
          <p:nvPicPr>
            <p:cNvPr id="6" name="Image 5">
              <a:extLst>
                <a:ext uri="{FF2B5EF4-FFF2-40B4-BE49-F238E27FC236}">
                  <a16:creationId xmlns:a16="http://schemas.microsoft.com/office/drawing/2014/main" id="{26D3C1FB-840D-43C8-A317-C6CCF57AA7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 b="36363"/>
            <a:stretch/>
          </p:blipFill>
          <p:spPr>
            <a:xfrm>
              <a:off x="7458141" y="6829425"/>
              <a:ext cx="838200" cy="533400"/>
            </a:xfrm>
            <a:prstGeom prst="rect">
              <a:avLst/>
            </a:prstGeom>
          </p:spPr>
        </p:pic>
        <p:pic>
          <p:nvPicPr>
            <p:cNvPr id="9" name="Image 8">
              <a:extLst>
                <a:ext uri="{FF2B5EF4-FFF2-40B4-BE49-F238E27FC236}">
                  <a16:creationId xmlns:a16="http://schemas.microsoft.com/office/drawing/2014/main" id="{CF768E9A-10C1-4EBC-A2CB-C420BB110A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13500" y="7082367"/>
              <a:ext cx="946281" cy="227539"/>
            </a:xfrm>
            <a:prstGeom prst="rect">
              <a:avLst/>
            </a:prstGeom>
          </p:spPr>
        </p:pic>
        <p:pic>
          <p:nvPicPr>
            <p:cNvPr id="11" name="Image 10">
              <a:extLst>
                <a:ext uri="{FF2B5EF4-FFF2-40B4-BE49-F238E27FC236}">
                  <a16:creationId xmlns:a16="http://schemas.microsoft.com/office/drawing/2014/main" id="{BB4BF545-BC23-49C8-A92A-50E5E6CEB24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38030" y="7074132"/>
              <a:ext cx="672711" cy="332151"/>
            </a:xfrm>
            <a:prstGeom prst="rect">
              <a:avLst/>
            </a:prstGeom>
          </p:spPr>
        </p:pic>
        <p:pic>
          <p:nvPicPr>
            <p:cNvPr id="13" name="Image 12">
              <a:extLst>
                <a:ext uri="{FF2B5EF4-FFF2-40B4-BE49-F238E27FC236}">
                  <a16:creationId xmlns:a16="http://schemas.microsoft.com/office/drawing/2014/main" id="{F5534E2B-2138-4182-B5F5-8F1294F5D07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52430" y="6790151"/>
              <a:ext cx="900111" cy="900111"/>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64501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08100" y="885825"/>
            <a:ext cx="5791200" cy="743212"/>
          </a:xfrm>
          <a:prstGeom prst="rect">
            <a:avLst/>
          </a:prstGeom>
        </p:spPr>
        <p:txBody>
          <a:bodyPr vert="horz" wrap="square" lIns="0" tIns="95944" rIns="0" bIns="0" rtlCol="0">
            <a:spAutoFit/>
          </a:bodyPr>
          <a:lstStyle/>
          <a:p>
            <a:pPr marL="8255" algn="ctr">
              <a:lnSpc>
                <a:spcPct val="100000"/>
              </a:lnSpc>
            </a:pPr>
            <a:r>
              <a:rPr lang="fr-BE" sz="2100" dirty="0"/>
              <a:t>Ce kit pédagogique comporte cinq modules :</a:t>
            </a:r>
            <a:br>
              <a:rPr lang="fr-BE" sz="2100" dirty="0"/>
            </a:br>
            <a:endParaRPr lang="fr-BE" sz="21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795910"/>
          </a:xfrm>
          <a:prstGeom prst="rect">
            <a:avLst/>
          </a:prstGeom>
        </p:spPr>
        <p:txBody>
          <a:bodyPr vert="horz" wrap="square" lIns="0" tIns="0" rIns="0" bIns="0" rtlCol="0">
            <a:spAutoFit/>
          </a:bodyPr>
          <a:lstStyle/>
          <a:p>
            <a:pPr algn="ctr">
              <a:spcBef>
                <a:spcPts val="4100"/>
              </a:spcBef>
            </a:pPr>
            <a:r>
              <a:rPr lang="fr-BE" sz="2200" b="1" dirty="0">
                <a:solidFill>
                  <a:srgbClr val="575756"/>
                </a:solidFill>
                <a:latin typeface="Helvetica"/>
                <a:cs typeface="Helvetica"/>
              </a:rPr>
              <a:t>1. Le climat s’emballe – le changement climatique</a:t>
            </a:r>
          </a:p>
          <a:p>
            <a:pPr marL="635" algn="ctr">
              <a:spcBef>
                <a:spcPts val="4100"/>
              </a:spcBef>
            </a:pPr>
            <a:r>
              <a:rPr lang="fr-BE" sz="2200" b="1" dirty="0">
                <a:solidFill>
                  <a:srgbClr val="575756"/>
                </a:solidFill>
                <a:latin typeface="Helvetica"/>
                <a:cs typeface="Helvetica"/>
              </a:rPr>
              <a:t>2. L’énergie – à quoi sert-elle ?</a:t>
            </a:r>
          </a:p>
          <a:p>
            <a:pPr algn="ctr">
              <a:spcBef>
                <a:spcPts val="4100"/>
              </a:spcBef>
            </a:pPr>
            <a:r>
              <a:rPr lang="fr-BE" sz="2200" b="1" dirty="0">
                <a:solidFill>
                  <a:srgbClr val="575756"/>
                </a:solidFill>
                <a:latin typeface="Helvetica"/>
                <a:cs typeface="Helvetica"/>
              </a:rPr>
              <a:t>3. L’énergie – d'où vient-elle ?</a:t>
            </a:r>
          </a:p>
          <a:p>
            <a:pPr algn="ctr">
              <a:spcBef>
                <a:spcPts val="4100"/>
              </a:spcBef>
            </a:pPr>
            <a:r>
              <a:rPr lang="fr-BE" sz="2200" b="1" dirty="0">
                <a:solidFill>
                  <a:srgbClr val="575756"/>
                </a:solidFill>
                <a:latin typeface="Helvetica"/>
                <a:cs typeface="Helvetica"/>
              </a:rPr>
              <a:t>4. L’électricité – comment arrive-t-elle jusqu’à ta maison ?</a:t>
            </a:r>
          </a:p>
          <a:p>
            <a:pPr algn="ctr">
              <a:spcBef>
                <a:spcPts val="4100"/>
              </a:spcBef>
            </a:pPr>
            <a:r>
              <a:rPr lang="fr-BE" sz="2200" b="1" dirty="0">
                <a:solidFill>
                  <a:srgbClr val="575756"/>
                </a:solidFill>
                <a:latin typeface="Helvetica"/>
                <a:cs typeface="Helvetica"/>
              </a:rPr>
              <a:t>5. Quelque chose doit changer – la transition énergétique  </a:t>
            </a:r>
          </a:p>
        </p:txBody>
      </p:sp>
    </p:spTree>
    <p:extLst>
      <p:ext uri="{BB962C8B-B14F-4D97-AF65-F5344CB8AC3E}">
        <p14:creationId xmlns:p14="http://schemas.microsoft.com/office/powerpoint/2010/main" val="1218294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5925820"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5340186" y="3059727"/>
            <a:ext cx="2825914" cy="1585434"/>
          </a:xfrm>
          <a:prstGeom prst="rect">
            <a:avLst/>
          </a:prstGeom>
        </p:spPr>
        <p:txBody>
          <a:bodyPr vert="horz" wrap="square" lIns="0" tIns="0" rIns="0" bIns="0" rtlCol="0">
            <a:spAutoFit/>
          </a:bodyPr>
          <a:lstStyle/>
          <a:p>
            <a:pPr marL="12700" marR="5080" indent="85090">
              <a:lnSpc>
                <a:spcPct val="100600"/>
              </a:lnSpc>
            </a:pPr>
            <a:r>
              <a:rPr lang="fr-BE" sz="3400" b="1" dirty="0">
                <a:solidFill>
                  <a:srgbClr val="575756"/>
                </a:solidFill>
                <a:latin typeface="Helvetica"/>
                <a:cs typeface="Helvetica"/>
              </a:rPr>
              <a:t>L’énergie – d’où </a:t>
            </a:r>
            <a:br>
              <a:rPr lang="fr-BE" sz="3400" b="1" dirty="0">
                <a:solidFill>
                  <a:srgbClr val="575756"/>
                </a:solidFill>
                <a:latin typeface="Helvetica"/>
                <a:cs typeface="Helvetica"/>
              </a:rPr>
            </a:br>
            <a:r>
              <a:rPr lang="fr-BE" sz="3400" b="1" dirty="0">
                <a:solidFill>
                  <a:srgbClr val="575756"/>
                </a:solidFill>
                <a:latin typeface="Helvetica"/>
                <a:cs typeface="Helvetica"/>
              </a:rPr>
              <a:t>vient-elle ?</a:t>
            </a: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69359"/>
          </a:xfrm>
          <a:prstGeom prst="rect">
            <a:avLst/>
          </a:prstGeom>
        </p:spPr>
        <p:txBody>
          <a:bodyPr vert="horz" wrap="square" lIns="0" tIns="0" rIns="0" bIns="0" rtlCol="0">
            <a:spAutoFit/>
          </a:bodyPr>
          <a:lstStyle/>
          <a:p>
            <a:pPr marL="12700">
              <a:lnSpc>
                <a:spcPct val="100000"/>
              </a:lnSpc>
            </a:pPr>
            <a:r>
              <a:rPr lang="fr-BE" sz="3050" b="1">
                <a:solidFill>
                  <a:srgbClr val="575756"/>
                </a:solidFill>
                <a:latin typeface="Helvetica"/>
                <a:cs typeface="Helvetica"/>
              </a:rPr>
              <a:t>3</a:t>
            </a:r>
          </a:p>
        </p:txBody>
      </p:sp>
      <p:grpSp>
        <p:nvGrpSpPr>
          <p:cNvPr id="21" name="Groeperen 20"/>
          <p:cNvGrpSpPr/>
          <p:nvPr/>
        </p:nvGrpSpPr>
        <p:grpSpPr>
          <a:xfrm>
            <a:off x="241300" y="200025"/>
            <a:ext cx="609600" cy="609600"/>
            <a:chOff x="317500" y="6448425"/>
            <a:chExt cx="609600" cy="609600"/>
          </a:xfrm>
        </p:grpSpPr>
        <p:sp>
          <p:nvSpPr>
            <p:cNvPr id="22"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3"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5"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fr-BE" sz="2400">
                <a:solidFill>
                  <a:srgbClr val="575756"/>
                </a:solidFill>
                <a:latin typeface="Helvetica"/>
                <a:cs typeface="Helvetica"/>
              </a:rPr>
              <a:t>Retour</a:t>
            </a:r>
          </a:p>
        </p:txBody>
      </p:sp>
      <p:sp>
        <p:nvSpPr>
          <p:cNvPr id="26" name="Afgeronde rechthoek 25">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fr-BE" sz="2800" b="1">
                <a:solidFill>
                  <a:srgbClr val="575756"/>
                </a:solidFill>
                <a:latin typeface="Helvetica"/>
                <a:cs typeface="Helvetica"/>
              </a:rPr>
              <a:t>DÉBUT</a:t>
            </a: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1975741"/>
            <a:ext cx="2721629" cy="3750592"/>
          </a:xfrm>
          <a:prstGeom prst="rect">
            <a:avLst/>
          </a:prstGeom>
        </p:spPr>
      </p:pic>
    </p:spTree>
    <p:extLst>
      <p:ext uri="{BB962C8B-B14F-4D97-AF65-F5344CB8AC3E}">
        <p14:creationId xmlns:p14="http://schemas.microsoft.com/office/powerpoint/2010/main" val="122071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 name="Afbeelding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8"/>
          </a:xfrm>
          <a:prstGeom prst="rect">
            <a:avLst/>
          </a:prstGeom>
        </p:spPr>
      </p:pic>
      <p:sp>
        <p:nvSpPr>
          <p:cNvPr id="7" name="object 7"/>
          <p:cNvSpPr/>
          <p:nvPr/>
        </p:nvSpPr>
        <p:spPr>
          <a:xfrm>
            <a:off x="801597" y="755098"/>
            <a:ext cx="5383303" cy="816527"/>
          </a:xfrm>
          <a:custGeom>
            <a:avLst/>
            <a:gdLst/>
            <a:ahLst/>
            <a:cxnLst/>
            <a:rect l="l" t="t" r="r" b="b"/>
            <a:pathLst>
              <a:path w="4788535" h="909319">
                <a:moveTo>
                  <a:pt x="123634" y="0"/>
                </a:moveTo>
                <a:lnTo>
                  <a:pt x="123634" y="123634"/>
                </a:lnTo>
                <a:lnTo>
                  <a:pt x="0" y="123634"/>
                </a:lnTo>
                <a:lnTo>
                  <a:pt x="0" y="785583"/>
                </a:lnTo>
                <a:lnTo>
                  <a:pt x="123634" y="785583"/>
                </a:lnTo>
                <a:lnTo>
                  <a:pt x="123634" y="909218"/>
                </a:lnTo>
                <a:lnTo>
                  <a:pt x="4664875" y="909218"/>
                </a:lnTo>
                <a:lnTo>
                  <a:pt x="4664875" y="785583"/>
                </a:lnTo>
                <a:lnTo>
                  <a:pt x="4788509" y="785583"/>
                </a:lnTo>
                <a:lnTo>
                  <a:pt x="4788509" y="123634"/>
                </a:lnTo>
                <a:lnTo>
                  <a:pt x="4664875" y="123634"/>
                </a:lnTo>
                <a:lnTo>
                  <a:pt x="4664875"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8" name="object 8"/>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403017" y="1051125"/>
            <a:ext cx="5239083" cy="326371"/>
          </a:xfrm>
          <a:prstGeom prst="rect">
            <a:avLst/>
          </a:prstGeom>
        </p:spPr>
        <p:txBody>
          <a:bodyPr vert="horz" wrap="square" lIns="0" tIns="0" rIns="0" bIns="0" rtlCol="0">
            <a:spAutoFit/>
          </a:bodyPr>
          <a:lstStyle/>
          <a:p>
            <a:pPr marL="12700" marR="5080">
              <a:lnSpc>
                <a:spcPct val="101099"/>
              </a:lnSpc>
            </a:pPr>
            <a:r>
              <a:rPr lang="fr-BE" sz="2100"/>
              <a:t>De la source d’énergie à l’électricité</a:t>
            </a:r>
          </a:p>
        </p:txBody>
      </p:sp>
      <p:sp>
        <p:nvSpPr>
          <p:cNvPr id="42" name="object 42"/>
          <p:cNvSpPr txBox="1"/>
          <p:nvPr/>
        </p:nvSpPr>
        <p:spPr>
          <a:xfrm>
            <a:off x="3213100" y="1800225"/>
            <a:ext cx="7162800" cy="2523768"/>
          </a:xfrm>
          <a:prstGeom prst="rect">
            <a:avLst/>
          </a:prstGeom>
        </p:spPr>
        <p:txBody>
          <a:bodyPr vert="horz" wrap="square" lIns="0" tIns="0" rIns="0" bIns="0" rtlCol="0">
            <a:spAutoFit/>
          </a:bodyPr>
          <a:lstStyle/>
          <a:p>
            <a:r>
              <a:rPr lang="fr-BE" dirty="0">
                <a:solidFill>
                  <a:srgbClr val="575756"/>
                </a:solidFill>
                <a:latin typeface="Helvetica" charset="0"/>
                <a:ea typeface="Helvetica" charset="0"/>
                <a:cs typeface="Helvetica" charset="0"/>
              </a:rPr>
              <a:t>L’énergie ne se transforme pas d’elle-même en électricité. </a:t>
            </a:r>
          </a:p>
          <a:p>
            <a:endParaRPr lang="nl-BE" spc="10" dirty="0">
              <a:solidFill>
                <a:srgbClr val="575756"/>
              </a:solidFill>
              <a:latin typeface="Helvetica" charset="0"/>
              <a:ea typeface="Helvetica" charset="0"/>
              <a:cs typeface="Helvetica" charset="0"/>
            </a:endParaRPr>
          </a:p>
          <a:p>
            <a:pPr marL="294640" indent="-281940">
              <a:lnSpc>
                <a:spcPct val="100000"/>
              </a:lnSpc>
              <a:buAutoNum type="arabicPeriod"/>
              <a:tabLst>
                <a:tab pos="295275" algn="l"/>
              </a:tabLst>
            </a:pPr>
            <a:r>
              <a:rPr lang="fr-BE" dirty="0">
                <a:solidFill>
                  <a:srgbClr val="575756"/>
                </a:solidFill>
                <a:latin typeface="Helvetica"/>
                <a:cs typeface="Helvetica"/>
              </a:rPr>
              <a:t>L’électricité est produite par un « générateur ».</a:t>
            </a:r>
          </a:p>
          <a:p>
            <a:pPr marL="294640" indent="-281940">
              <a:lnSpc>
                <a:spcPct val="100000"/>
              </a:lnSpc>
              <a:buAutoNum type="arabicPeriod"/>
              <a:tabLst>
                <a:tab pos="295275" algn="l"/>
              </a:tabLst>
            </a:pPr>
            <a:r>
              <a:rPr lang="fr-BE" dirty="0">
                <a:solidFill>
                  <a:srgbClr val="575756"/>
                </a:solidFill>
                <a:latin typeface="Helvetica"/>
                <a:cs typeface="Helvetica"/>
              </a:rPr>
              <a:t>Il s’agit d’une machine qui convertit le mouvement en électricité.</a:t>
            </a:r>
          </a:p>
          <a:p>
            <a:pPr marL="294640" indent="-281940">
              <a:lnSpc>
                <a:spcPct val="100000"/>
              </a:lnSpc>
              <a:buAutoNum type="arabicPeriod"/>
              <a:tabLst>
                <a:tab pos="295275" algn="l"/>
              </a:tabLst>
            </a:pPr>
            <a:r>
              <a:rPr lang="fr-BE" dirty="0">
                <a:solidFill>
                  <a:srgbClr val="575756"/>
                </a:solidFill>
                <a:latin typeface="Helvetica"/>
                <a:cs typeface="Helvetica"/>
              </a:rPr>
              <a:t>Ce mouvement peut venir du vent ou de l’eau. Ou encore de la vapeur.</a:t>
            </a:r>
          </a:p>
          <a:p>
            <a:pPr marL="294640" indent="-281940">
              <a:lnSpc>
                <a:spcPct val="100000"/>
              </a:lnSpc>
              <a:buAutoNum type="arabicPeriod"/>
              <a:tabLst>
                <a:tab pos="295275" algn="l"/>
              </a:tabLst>
            </a:pPr>
            <a:r>
              <a:rPr lang="fr-BE" dirty="0">
                <a:solidFill>
                  <a:srgbClr val="575756"/>
                </a:solidFill>
                <a:latin typeface="Helvetica"/>
                <a:cs typeface="Helvetica"/>
              </a:rPr>
              <a:t>On produit de la vapeur en portant de l’eau à ébullition.</a:t>
            </a:r>
          </a:p>
          <a:p>
            <a:pPr marL="294640" indent="-281940">
              <a:lnSpc>
                <a:spcPct val="100000"/>
              </a:lnSpc>
              <a:buAutoNum type="arabicPeriod"/>
              <a:tabLst>
                <a:tab pos="295275" algn="l"/>
              </a:tabLst>
            </a:pPr>
            <a:r>
              <a:rPr lang="fr-BE" dirty="0">
                <a:solidFill>
                  <a:srgbClr val="575756"/>
                </a:solidFill>
                <a:latin typeface="Helvetica"/>
                <a:cs typeface="Helvetica"/>
              </a:rPr>
              <a:t>Pour cela, on peut utiliser la combustion de sources d’énergie.</a:t>
            </a:r>
          </a:p>
          <a:p>
            <a:pPr marL="294640" indent="-281940">
              <a:lnSpc>
                <a:spcPct val="100000"/>
              </a:lnSpc>
              <a:buAutoNum type="arabicPeriod"/>
              <a:tabLst>
                <a:tab pos="295275" algn="l"/>
              </a:tabLst>
            </a:pPr>
            <a:endParaRPr lang="nl-BE" sz="2000" spc="-5" dirty="0">
              <a:solidFill>
                <a:srgbClr val="575756"/>
              </a:solidFill>
              <a:latin typeface="Helvetica"/>
              <a:cs typeface="Helvetica"/>
            </a:endParaRPr>
          </a:p>
        </p:txBody>
      </p:sp>
      <p:pic>
        <p:nvPicPr>
          <p:cNvPr id="26" name="Afbeelding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Afbeelding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400" cy="7559758"/>
          </a:xfrm>
          <a:prstGeom prst="rect">
            <a:avLst/>
          </a:prstGeom>
        </p:spPr>
      </p:pic>
      <p:sp>
        <p:nvSpPr>
          <p:cNvPr id="4" name="object 4"/>
          <p:cNvSpPr/>
          <p:nvPr/>
        </p:nvSpPr>
        <p:spPr>
          <a:xfrm>
            <a:off x="925231" y="1540682"/>
            <a:ext cx="5954395"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5" name="object 5"/>
          <p:cNvSpPr/>
          <p:nvPr/>
        </p:nvSpPr>
        <p:spPr>
          <a:xfrm>
            <a:off x="801597" y="878733"/>
            <a:ext cx="6202045" cy="662305"/>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6" name="object 6"/>
          <p:cNvSpPr/>
          <p:nvPr/>
        </p:nvSpPr>
        <p:spPr>
          <a:xfrm>
            <a:off x="925231" y="755098"/>
            <a:ext cx="5954395"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7" name="object 7"/>
          <p:cNvSpPr/>
          <p:nvPr/>
        </p:nvSpPr>
        <p:spPr>
          <a:xfrm>
            <a:off x="801597" y="755098"/>
            <a:ext cx="6202045" cy="909319"/>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8"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05652"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383692" y="880452"/>
            <a:ext cx="5330190" cy="652743"/>
          </a:xfrm>
          <a:prstGeom prst="rect">
            <a:avLst/>
          </a:prstGeom>
        </p:spPr>
        <p:txBody>
          <a:bodyPr vert="horz" wrap="square" lIns="0" tIns="0" rIns="0" bIns="0" rtlCol="0">
            <a:spAutoFit/>
          </a:bodyPr>
          <a:lstStyle/>
          <a:p>
            <a:pPr marL="12700" marR="5080">
              <a:lnSpc>
                <a:spcPct val="101099"/>
              </a:lnSpc>
            </a:pPr>
            <a:r>
              <a:rPr lang="fr-BE" sz="2100" dirty="0"/>
              <a:t>Toutes les sources d’énergie peuvent servir à produire de l’électricité</a:t>
            </a:r>
          </a:p>
        </p:txBody>
      </p:sp>
      <p:sp>
        <p:nvSpPr>
          <p:cNvPr id="26" name="object 42"/>
          <p:cNvSpPr txBox="1"/>
          <p:nvPr/>
        </p:nvSpPr>
        <p:spPr>
          <a:xfrm>
            <a:off x="822289" y="2018399"/>
            <a:ext cx="7162800" cy="307777"/>
          </a:xfrm>
          <a:prstGeom prst="rect">
            <a:avLst/>
          </a:prstGeom>
        </p:spPr>
        <p:txBody>
          <a:bodyPr vert="horz" wrap="square" lIns="0" tIns="0" rIns="0" bIns="0" rtlCol="0">
            <a:spAutoFit/>
          </a:bodyPr>
          <a:lstStyle/>
          <a:p>
            <a:pPr marL="12700">
              <a:lnSpc>
                <a:spcPct val="100000"/>
              </a:lnSpc>
              <a:tabLst>
                <a:tab pos="295275" algn="l"/>
              </a:tabLst>
            </a:pPr>
            <a:r>
              <a:rPr lang="fr-BE" sz="2000" dirty="0">
                <a:solidFill>
                  <a:srgbClr val="575756"/>
                </a:solidFill>
                <a:latin typeface="Helvetica"/>
                <a:cs typeface="Helvetica"/>
              </a:rPr>
              <a:t>Exemple de la turbine à vapeur</a:t>
            </a:r>
          </a:p>
        </p:txBody>
      </p:sp>
    </p:spTree>
    <p:extLst>
      <p:ext uri="{BB962C8B-B14F-4D97-AF65-F5344CB8AC3E}">
        <p14:creationId xmlns:p14="http://schemas.microsoft.com/office/powerpoint/2010/main" val="1666944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7" name="Rechte verbindingslijn 26"/>
          <p:cNvCxnSpPr/>
          <p:nvPr/>
        </p:nvCxnSpPr>
        <p:spPr>
          <a:xfrm flipH="1">
            <a:off x="1383692" y="5076825"/>
            <a:ext cx="762608" cy="914400"/>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p:cNvCxnSpPr/>
          <p:nvPr/>
        </p:nvCxnSpPr>
        <p:spPr>
          <a:xfrm>
            <a:off x="3092495" y="5208948"/>
            <a:ext cx="425405" cy="782277"/>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
        <p:nvSpPr>
          <p:cNvPr id="2" name="object 2"/>
          <p:cNvSpPr/>
          <p:nvPr/>
        </p:nvSpPr>
        <p:spPr>
          <a:xfrm>
            <a:off x="801597" y="755098"/>
            <a:ext cx="4773703" cy="684093"/>
          </a:xfrm>
          <a:custGeom>
            <a:avLst/>
            <a:gdLst/>
            <a:ahLst/>
            <a:cxnLst/>
            <a:rect l="l" t="t" r="r" b="b"/>
            <a:pathLst>
              <a:path w="6228715" h="909319">
                <a:moveTo>
                  <a:pt x="123634" y="0"/>
                </a:moveTo>
                <a:lnTo>
                  <a:pt x="123634" y="123634"/>
                </a:lnTo>
                <a:lnTo>
                  <a:pt x="0" y="123634"/>
                </a:lnTo>
                <a:lnTo>
                  <a:pt x="0" y="785583"/>
                </a:lnTo>
                <a:lnTo>
                  <a:pt x="123634" y="785583"/>
                </a:lnTo>
                <a:lnTo>
                  <a:pt x="123634" y="909218"/>
                </a:lnTo>
                <a:lnTo>
                  <a:pt x="6104877" y="909218"/>
                </a:lnTo>
                <a:lnTo>
                  <a:pt x="6104877" y="785583"/>
                </a:lnTo>
                <a:lnTo>
                  <a:pt x="6228511" y="785583"/>
                </a:lnTo>
                <a:lnTo>
                  <a:pt x="6228511" y="123634"/>
                </a:lnTo>
                <a:lnTo>
                  <a:pt x="6104877" y="123634"/>
                </a:lnTo>
                <a:lnTo>
                  <a:pt x="6104877"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p:nvPr/>
        </p:nvSpPr>
        <p:spPr>
          <a:xfrm>
            <a:off x="1377836" y="944953"/>
            <a:ext cx="4045064" cy="326371"/>
          </a:xfrm>
          <a:prstGeom prst="rect">
            <a:avLst/>
          </a:prstGeom>
        </p:spPr>
        <p:txBody>
          <a:bodyPr vert="horz" wrap="square" lIns="0" tIns="0" rIns="0" bIns="0" rtlCol="0">
            <a:spAutoFit/>
          </a:bodyPr>
          <a:lstStyle/>
          <a:p>
            <a:pPr marL="12700" marR="5080">
              <a:lnSpc>
                <a:spcPct val="101099"/>
              </a:lnSpc>
            </a:pPr>
            <a:r>
              <a:rPr lang="fr-BE" sz="2100" b="1">
                <a:solidFill>
                  <a:srgbClr val="575756"/>
                </a:solidFill>
                <a:latin typeface="Helvetica"/>
                <a:cs typeface="Helvetica"/>
              </a:rPr>
              <a:t>Il existe deux types d’énergie... </a:t>
            </a:r>
          </a:p>
        </p:txBody>
      </p:sp>
      <p:sp>
        <p:nvSpPr>
          <p:cNvPr id="23" name="Ovaal 22"/>
          <p:cNvSpPr/>
          <p:nvPr/>
        </p:nvSpPr>
        <p:spPr>
          <a:xfrm>
            <a:off x="817716" y="1813677"/>
            <a:ext cx="3733800" cy="37338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non renouvelables</a:t>
            </a:r>
          </a:p>
          <a:p>
            <a:pPr algn="ctr"/>
            <a:endParaRPr lang="nl-NL" b="1" spc="10" dirty="0">
              <a:solidFill>
                <a:schemeClr val="bg1"/>
              </a:solidFill>
              <a:latin typeface="Helvetica"/>
              <a:cs typeface="Helvetica"/>
            </a:endParaRPr>
          </a:p>
          <a:p>
            <a:pPr algn="ctr"/>
            <a:r>
              <a:rPr lang="fr-BE" b="1">
                <a:solidFill>
                  <a:schemeClr val="bg1"/>
                </a:solidFill>
                <a:latin typeface="Helvetica"/>
                <a:cs typeface="Helvetica"/>
              </a:rPr>
              <a:t>Énergie grise</a:t>
            </a:r>
          </a:p>
        </p:txBody>
      </p:sp>
      <p:sp>
        <p:nvSpPr>
          <p:cNvPr id="24" name="Ovaal 23"/>
          <p:cNvSpPr/>
          <p:nvPr/>
        </p:nvSpPr>
        <p:spPr>
          <a:xfrm>
            <a:off x="6184900" y="1860736"/>
            <a:ext cx="3732215" cy="373221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renouvelables</a:t>
            </a:r>
          </a:p>
          <a:p>
            <a:pPr algn="ctr"/>
            <a:endParaRPr lang="nl-NL" b="1" spc="10" dirty="0">
              <a:solidFill>
                <a:schemeClr val="bg1"/>
              </a:solidFill>
              <a:latin typeface="Helvetica"/>
              <a:cs typeface="Helvetica"/>
            </a:endParaRPr>
          </a:p>
          <a:p>
            <a:pPr algn="ctr"/>
            <a:r>
              <a:rPr lang="fr-BE" b="1">
                <a:solidFill>
                  <a:schemeClr val="bg1"/>
                </a:solidFill>
                <a:latin typeface="Helvetica"/>
                <a:cs typeface="Helvetica"/>
              </a:rPr>
              <a:t>Énergie verte</a:t>
            </a:r>
          </a:p>
        </p:txBody>
      </p:sp>
      <p:sp>
        <p:nvSpPr>
          <p:cNvPr id="25" name="Ovaal 24"/>
          <p:cNvSpPr/>
          <p:nvPr/>
        </p:nvSpPr>
        <p:spPr>
          <a:xfrm>
            <a:off x="269920" y="5696737"/>
            <a:ext cx="1708803" cy="17088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a:solidFill>
                  <a:schemeClr val="bg1"/>
                </a:solidFill>
                <a:latin typeface="Helvetica"/>
                <a:cs typeface="Helvetica"/>
              </a:rPr>
              <a:t>Combustibles fossiles</a:t>
            </a:r>
          </a:p>
        </p:txBody>
      </p:sp>
      <p:sp>
        <p:nvSpPr>
          <p:cNvPr id="26" name="Ovaal 25"/>
          <p:cNvSpPr/>
          <p:nvPr/>
        </p:nvSpPr>
        <p:spPr>
          <a:xfrm>
            <a:off x="2984500" y="5746089"/>
            <a:ext cx="1708803" cy="17088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a:solidFill>
                  <a:schemeClr val="bg1"/>
                </a:solidFill>
                <a:latin typeface="Helvetica"/>
                <a:cs typeface="Helvetica"/>
              </a:rPr>
              <a:t>Énergie nucléaire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Afbeelding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7773" cy="7562850"/>
          </a:xfrm>
          <a:prstGeom prst="rect">
            <a:avLst/>
          </a:prstGeom>
        </p:spPr>
      </p:pic>
      <p:sp>
        <p:nvSpPr>
          <p:cNvPr id="3" name="object 3"/>
          <p:cNvSpPr/>
          <p:nvPr/>
        </p:nvSpPr>
        <p:spPr>
          <a:xfrm>
            <a:off x="805989" y="755098"/>
            <a:ext cx="4312111" cy="638175"/>
          </a:xfrm>
          <a:custGeom>
            <a:avLst/>
            <a:gdLst/>
            <a:ahLst/>
            <a:cxnLst/>
            <a:rect l="l" t="t" r="r" b="b"/>
            <a:pathLst>
              <a:path w="7146925" h="638175">
                <a:moveTo>
                  <a:pt x="123634" y="0"/>
                </a:moveTo>
                <a:lnTo>
                  <a:pt x="123634" y="123634"/>
                </a:lnTo>
                <a:lnTo>
                  <a:pt x="0" y="123634"/>
                </a:lnTo>
                <a:lnTo>
                  <a:pt x="0" y="514286"/>
                </a:lnTo>
                <a:lnTo>
                  <a:pt x="123634" y="514286"/>
                </a:lnTo>
                <a:lnTo>
                  <a:pt x="123634" y="637921"/>
                </a:lnTo>
                <a:lnTo>
                  <a:pt x="7022884" y="637921"/>
                </a:lnTo>
                <a:lnTo>
                  <a:pt x="7022884" y="514286"/>
                </a:lnTo>
                <a:lnTo>
                  <a:pt x="7146518" y="514286"/>
                </a:lnTo>
                <a:lnTo>
                  <a:pt x="7146518" y="123634"/>
                </a:lnTo>
                <a:lnTo>
                  <a:pt x="7022884" y="123634"/>
                </a:lnTo>
                <a:lnTo>
                  <a:pt x="7022884" y="0"/>
                </a:lnTo>
                <a:lnTo>
                  <a:pt x="123634" y="0"/>
                </a:lnTo>
                <a:close/>
              </a:path>
            </a:pathLst>
          </a:custGeom>
          <a:ln w="69786">
            <a:solidFill>
              <a:srgbClr val="E6E3E4"/>
            </a:solidFill>
          </a:ln>
        </p:spPr>
        <p:txBody>
          <a:bodyPr wrap="square" lIns="0" tIns="0" rIns="0" bIns="0" rtlCol="0"/>
          <a:lstStyle/>
          <a:p>
            <a:endParaRPr/>
          </a:p>
        </p:txBody>
      </p:sp>
      <p:sp>
        <p:nvSpPr>
          <p:cNvPr id="4" name="object 4"/>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 name="object 5"/>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6" name="object 6"/>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7" name="object 7"/>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 name="object 8"/>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9" name="object 9"/>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0" name="object 10"/>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2" name="object 12"/>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3" name="object 13"/>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4" name="object 14"/>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5" name="object 15"/>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6" name="object 16"/>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7" name="object 17"/>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8" name="object 18"/>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9" name="object 19"/>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0" name="object 20"/>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1" name="object 21"/>
          <p:cNvSpPr txBox="1">
            <a:spLocks noGrp="1"/>
          </p:cNvSpPr>
          <p:nvPr>
            <p:ph type="title"/>
          </p:nvPr>
        </p:nvSpPr>
        <p:spPr>
          <a:xfrm>
            <a:off x="1388085" y="869011"/>
            <a:ext cx="4873015" cy="323165"/>
          </a:xfrm>
          <a:prstGeom prst="rect">
            <a:avLst/>
          </a:prstGeom>
        </p:spPr>
        <p:txBody>
          <a:bodyPr vert="horz" wrap="square" lIns="0" tIns="0" rIns="0" bIns="0" rtlCol="0">
            <a:spAutoFit/>
          </a:bodyPr>
          <a:lstStyle/>
          <a:p>
            <a:pPr marL="12700">
              <a:lnSpc>
                <a:spcPct val="100000"/>
              </a:lnSpc>
            </a:pPr>
            <a:r>
              <a:rPr lang="fr-BE" sz="2100"/>
              <a:t>Sources non renouvelables</a:t>
            </a:r>
          </a:p>
        </p:txBody>
      </p:sp>
    </p:spTree>
    <p:extLst>
      <p:ext uri="{BB962C8B-B14F-4D97-AF65-F5344CB8AC3E}">
        <p14:creationId xmlns:p14="http://schemas.microsoft.com/office/powerpoint/2010/main" val="2591101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6754903" cy="70198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6355978" cy="743212"/>
          </a:xfrm>
          <a:prstGeom prst="rect">
            <a:avLst/>
          </a:prstGeom>
        </p:spPr>
        <p:txBody>
          <a:bodyPr vert="horz" wrap="square" lIns="0" tIns="95944" rIns="0" bIns="0" rtlCol="0">
            <a:spAutoFit/>
          </a:bodyPr>
          <a:lstStyle/>
          <a:p>
            <a:pPr marL="8255" algn="ctr">
              <a:lnSpc>
                <a:spcPct val="100000"/>
              </a:lnSpc>
            </a:pPr>
            <a:r>
              <a:rPr lang="fr-BE" sz="2100" dirty="0"/>
              <a:t>Ce kit pédagogique comporte cinq modules :</a:t>
            </a:r>
            <a:br>
              <a:rPr lang="fr-BE" sz="2100" dirty="0"/>
            </a:br>
            <a:endParaRPr lang="fr-BE" sz="2100" dirty="0"/>
          </a:p>
        </p:txBody>
      </p:sp>
      <p:sp>
        <p:nvSpPr>
          <p:cNvPr id="21"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26"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7"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8"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9"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2"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4"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5" name="object 31"/>
          <p:cNvSpPr txBox="1"/>
          <p:nvPr/>
        </p:nvSpPr>
        <p:spPr>
          <a:xfrm>
            <a:off x="1065317" y="2593629"/>
            <a:ext cx="8561186" cy="3795910"/>
          </a:xfrm>
          <a:prstGeom prst="rect">
            <a:avLst/>
          </a:prstGeom>
        </p:spPr>
        <p:txBody>
          <a:bodyPr vert="horz" wrap="square" lIns="0" tIns="0" rIns="0" bIns="0" rtlCol="0">
            <a:spAutoFit/>
          </a:bodyPr>
          <a:lstStyle/>
          <a:p>
            <a:pPr algn="ctr">
              <a:spcBef>
                <a:spcPts val="4100"/>
              </a:spcBef>
            </a:pPr>
            <a:r>
              <a:rPr lang="fr-BE" sz="2200" b="1" dirty="0">
                <a:solidFill>
                  <a:srgbClr val="575756"/>
                </a:solidFill>
                <a:latin typeface="Helvetica"/>
                <a:cs typeface="Helvetica"/>
              </a:rPr>
              <a:t>1. Le climat s’emballe – le changement climatique</a:t>
            </a:r>
          </a:p>
          <a:p>
            <a:pPr marL="635" algn="ctr">
              <a:spcBef>
                <a:spcPts val="4100"/>
              </a:spcBef>
            </a:pPr>
            <a:r>
              <a:rPr lang="fr-BE" sz="2200" b="1" dirty="0">
                <a:solidFill>
                  <a:srgbClr val="575756"/>
                </a:solidFill>
                <a:latin typeface="Helvetica"/>
                <a:cs typeface="Helvetica"/>
              </a:rPr>
              <a:t>2. L’énergie – à quoi sert-elle ?</a:t>
            </a:r>
          </a:p>
          <a:p>
            <a:pPr algn="ctr">
              <a:spcBef>
                <a:spcPts val="4100"/>
              </a:spcBef>
            </a:pPr>
            <a:r>
              <a:rPr lang="fr-BE" sz="2200" b="1" dirty="0">
                <a:solidFill>
                  <a:srgbClr val="575756"/>
                </a:solidFill>
                <a:latin typeface="Helvetica"/>
                <a:cs typeface="Helvetica"/>
              </a:rPr>
              <a:t>3. L’énergie – d'où vient-elle ?</a:t>
            </a:r>
          </a:p>
          <a:p>
            <a:pPr algn="ctr">
              <a:spcBef>
                <a:spcPts val="4100"/>
              </a:spcBef>
            </a:pPr>
            <a:r>
              <a:rPr lang="fr-BE" sz="2200" b="1" dirty="0">
                <a:solidFill>
                  <a:srgbClr val="575756"/>
                </a:solidFill>
                <a:latin typeface="Helvetica"/>
                <a:cs typeface="Helvetica"/>
              </a:rPr>
              <a:t>4. L’électricité – comment arrive-t-elle jusqu’à ta maison ?</a:t>
            </a:r>
          </a:p>
          <a:p>
            <a:pPr algn="ctr">
              <a:spcBef>
                <a:spcPts val="4100"/>
              </a:spcBef>
            </a:pPr>
            <a:r>
              <a:rPr lang="fr-BE" sz="2200" b="1" dirty="0">
                <a:solidFill>
                  <a:srgbClr val="575756"/>
                </a:solidFill>
                <a:latin typeface="Helvetica"/>
                <a:cs typeface="Helvetica"/>
              </a:rPr>
              <a:t>5. Quelque chose doit changer – la transition énergétique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Rechte verbindingslijn 34"/>
          <p:cNvCxnSpPr/>
          <p:nvPr/>
        </p:nvCxnSpPr>
        <p:spPr>
          <a:xfrm>
            <a:off x="8265800" y="5413914"/>
            <a:ext cx="77368" cy="1034511"/>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37" name="Rechte verbindingslijn 36"/>
          <p:cNvCxnSpPr/>
          <p:nvPr/>
        </p:nvCxnSpPr>
        <p:spPr>
          <a:xfrm flipH="1">
            <a:off x="7193850" y="5305425"/>
            <a:ext cx="276598" cy="1086527"/>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6" name="Rechte verbindingslijn 25"/>
          <p:cNvCxnSpPr/>
          <p:nvPr/>
        </p:nvCxnSpPr>
        <p:spPr>
          <a:xfrm flipH="1">
            <a:off x="5727700" y="5078026"/>
            <a:ext cx="1027301" cy="1370399"/>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7" name="Rechte verbindingslijn 26"/>
          <p:cNvCxnSpPr>
            <a:endCxn id="34" idx="1"/>
          </p:cNvCxnSpPr>
          <p:nvPr/>
        </p:nvCxnSpPr>
        <p:spPr>
          <a:xfrm>
            <a:off x="9200775" y="5305425"/>
            <a:ext cx="309478" cy="414031"/>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
        <p:nvSpPr>
          <p:cNvPr id="28" name="Ovaal 27"/>
          <p:cNvSpPr/>
          <p:nvPr/>
        </p:nvSpPr>
        <p:spPr>
          <a:xfrm>
            <a:off x="5299699" y="53816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a:solidFill>
                  <a:schemeClr val="bg1"/>
                </a:solidFill>
                <a:latin typeface="Helvetica"/>
                <a:cs typeface="Helvetica"/>
              </a:rPr>
              <a:t>Énergie éolienne</a:t>
            </a:r>
          </a:p>
        </p:txBody>
      </p:sp>
      <p:sp>
        <p:nvSpPr>
          <p:cNvPr id="2" name="object 2"/>
          <p:cNvSpPr/>
          <p:nvPr/>
        </p:nvSpPr>
        <p:spPr>
          <a:xfrm>
            <a:off x="801597" y="755099"/>
            <a:ext cx="4926103" cy="597282"/>
          </a:xfrm>
          <a:custGeom>
            <a:avLst/>
            <a:gdLst/>
            <a:ahLst/>
            <a:cxnLst/>
            <a:rect l="l" t="t" r="r" b="b"/>
            <a:pathLst>
              <a:path w="6228715" h="909319">
                <a:moveTo>
                  <a:pt x="123634" y="0"/>
                </a:moveTo>
                <a:lnTo>
                  <a:pt x="123634" y="123634"/>
                </a:lnTo>
                <a:lnTo>
                  <a:pt x="0" y="123634"/>
                </a:lnTo>
                <a:lnTo>
                  <a:pt x="0" y="785583"/>
                </a:lnTo>
                <a:lnTo>
                  <a:pt x="123634" y="785583"/>
                </a:lnTo>
                <a:lnTo>
                  <a:pt x="123634" y="909218"/>
                </a:lnTo>
                <a:lnTo>
                  <a:pt x="6104877" y="909218"/>
                </a:lnTo>
                <a:lnTo>
                  <a:pt x="6104877" y="785583"/>
                </a:lnTo>
                <a:lnTo>
                  <a:pt x="6228511" y="785583"/>
                </a:lnTo>
                <a:lnTo>
                  <a:pt x="6228511" y="123634"/>
                </a:lnTo>
                <a:lnTo>
                  <a:pt x="6104877" y="123634"/>
                </a:lnTo>
                <a:lnTo>
                  <a:pt x="6104877"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p:nvPr/>
        </p:nvSpPr>
        <p:spPr>
          <a:xfrm>
            <a:off x="1383692" y="880452"/>
            <a:ext cx="4115408" cy="330316"/>
          </a:xfrm>
          <a:prstGeom prst="rect">
            <a:avLst/>
          </a:prstGeom>
        </p:spPr>
        <p:txBody>
          <a:bodyPr vert="horz" wrap="square" lIns="0" tIns="0" rIns="0" bIns="0" rtlCol="0">
            <a:spAutoFit/>
          </a:bodyPr>
          <a:lstStyle/>
          <a:p>
            <a:pPr marL="12700" marR="5080">
              <a:lnSpc>
                <a:spcPct val="101099"/>
              </a:lnSpc>
            </a:pPr>
            <a:r>
              <a:rPr lang="fr-BE" sz="2100" b="1">
                <a:solidFill>
                  <a:srgbClr val="575756"/>
                </a:solidFill>
                <a:latin typeface="Helvetica"/>
                <a:cs typeface="Helvetica"/>
              </a:rPr>
              <a:t>Il existe deux types d’énergie... </a:t>
            </a:r>
          </a:p>
        </p:txBody>
      </p:sp>
      <p:sp>
        <p:nvSpPr>
          <p:cNvPr id="23" name="Ovaal 22"/>
          <p:cNvSpPr/>
          <p:nvPr/>
        </p:nvSpPr>
        <p:spPr>
          <a:xfrm>
            <a:off x="631227" y="1875875"/>
            <a:ext cx="3733800" cy="37338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non renouvelables</a:t>
            </a:r>
          </a:p>
          <a:p>
            <a:pPr algn="ctr"/>
            <a:endParaRPr lang="nl-NL" b="1" spc="10" dirty="0">
              <a:solidFill>
                <a:schemeClr val="bg1"/>
              </a:solidFill>
              <a:latin typeface="Helvetica"/>
              <a:cs typeface="Helvetica"/>
            </a:endParaRPr>
          </a:p>
          <a:p>
            <a:pPr algn="ctr"/>
            <a:r>
              <a:rPr lang="fr-BE" b="1">
                <a:solidFill>
                  <a:schemeClr val="bg1"/>
                </a:solidFill>
                <a:latin typeface="Helvetica"/>
                <a:cs typeface="Helvetica"/>
              </a:rPr>
              <a:t>Énergie grise</a:t>
            </a:r>
          </a:p>
        </p:txBody>
      </p:sp>
      <p:sp>
        <p:nvSpPr>
          <p:cNvPr id="24" name="Ovaal 23"/>
          <p:cNvSpPr/>
          <p:nvPr/>
        </p:nvSpPr>
        <p:spPr>
          <a:xfrm>
            <a:off x="6108700" y="1962314"/>
            <a:ext cx="3732215" cy="373221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renouvelables</a:t>
            </a:r>
          </a:p>
          <a:p>
            <a:pPr algn="ctr"/>
            <a:endParaRPr lang="nl-NL" b="1" spc="10" dirty="0">
              <a:solidFill>
                <a:schemeClr val="bg1"/>
              </a:solidFill>
              <a:latin typeface="Helvetica"/>
              <a:cs typeface="Helvetica"/>
            </a:endParaRPr>
          </a:p>
          <a:p>
            <a:pPr algn="ctr"/>
            <a:r>
              <a:rPr lang="fr-BE" b="1">
                <a:solidFill>
                  <a:schemeClr val="bg1"/>
                </a:solidFill>
                <a:latin typeface="Helvetica"/>
                <a:cs typeface="Helvetica"/>
              </a:rPr>
              <a:t>Énergie verte</a:t>
            </a:r>
          </a:p>
        </p:txBody>
      </p:sp>
      <p:sp>
        <p:nvSpPr>
          <p:cNvPr id="32" name="Ovaal 31"/>
          <p:cNvSpPr/>
          <p:nvPr/>
        </p:nvSpPr>
        <p:spPr>
          <a:xfrm>
            <a:off x="6518899" y="60674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dirty="0">
                <a:solidFill>
                  <a:schemeClr val="bg1"/>
                </a:solidFill>
                <a:latin typeface="Helvetica"/>
                <a:cs typeface="Helvetica"/>
              </a:rPr>
              <a:t>Énergie hydrauli-que</a:t>
            </a:r>
          </a:p>
        </p:txBody>
      </p:sp>
      <p:sp>
        <p:nvSpPr>
          <p:cNvPr id="33" name="Ovaal 32"/>
          <p:cNvSpPr/>
          <p:nvPr/>
        </p:nvSpPr>
        <p:spPr>
          <a:xfrm>
            <a:off x="7966699" y="603843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a:solidFill>
                  <a:schemeClr val="bg1"/>
                </a:solidFill>
                <a:latin typeface="Helvetica"/>
                <a:cs typeface="Helvetica"/>
              </a:rPr>
              <a:t>Énergie solaire</a:t>
            </a:r>
          </a:p>
        </p:txBody>
      </p:sp>
      <p:sp>
        <p:nvSpPr>
          <p:cNvPr id="34" name="Ovaal 33"/>
          <p:cNvSpPr/>
          <p:nvPr/>
        </p:nvSpPr>
        <p:spPr>
          <a:xfrm>
            <a:off x="9324822" y="55340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dirty="0">
                <a:solidFill>
                  <a:schemeClr val="bg1"/>
                </a:solidFill>
                <a:latin typeface="Helvetica"/>
                <a:cs typeface="Helvetica"/>
              </a:rPr>
              <a:t>Géo-thermie</a:t>
            </a:r>
          </a:p>
        </p:txBody>
      </p:sp>
      <p:sp>
        <p:nvSpPr>
          <p:cNvPr id="31" name="Ovaal 27"/>
          <p:cNvSpPr/>
          <p:nvPr/>
        </p:nvSpPr>
        <p:spPr>
          <a:xfrm>
            <a:off x="4413137" y="4222624"/>
            <a:ext cx="1361808" cy="13120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a:solidFill>
                  <a:schemeClr val="bg1"/>
                </a:solidFill>
                <a:latin typeface="Helvetica"/>
                <a:cs typeface="Helvetica"/>
              </a:rPr>
              <a:t>Biomasse</a:t>
            </a:r>
          </a:p>
        </p:txBody>
      </p:sp>
      <p:cxnSp>
        <p:nvCxnSpPr>
          <p:cNvPr id="36" name="Rechte verbindingslijn 25"/>
          <p:cNvCxnSpPr/>
          <p:nvPr/>
        </p:nvCxnSpPr>
        <p:spPr>
          <a:xfrm flipH="1">
            <a:off x="5727700" y="4465416"/>
            <a:ext cx="508724" cy="203155"/>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14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a:extLst>
              <a:ext uri="{FF2B5EF4-FFF2-40B4-BE49-F238E27FC236}">
                <a16:creationId xmlns:a16="http://schemas.microsoft.com/office/drawing/2014/main" id="{12E0DBB2-BF57-474A-888A-62B98C0A2F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 y="373"/>
            <a:ext cx="10692406" cy="7562103"/>
          </a:xfrm>
          <a:prstGeom prst="rect">
            <a:avLst/>
          </a:prstGeom>
        </p:spPr>
      </p:pic>
      <p:sp>
        <p:nvSpPr>
          <p:cNvPr id="2" name="object 2"/>
          <p:cNvSpPr/>
          <p:nvPr/>
        </p:nvSpPr>
        <p:spPr>
          <a:xfrm>
            <a:off x="805987" y="755098"/>
            <a:ext cx="2026113"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4492015" cy="307777"/>
          </a:xfrm>
          <a:prstGeom prst="rect">
            <a:avLst/>
          </a:prstGeom>
        </p:spPr>
        <p:txBody>
          <a:bodyPr vert="horz" wrap="square" lIns="0" tIns="0" rIns="0" bIns="0" rtlCol="0">
            <a:spAutoFit/>
          </a:bodyPr>
          <a:lstStyle/>
          <a:p>
            <a:pPr marL="12700" marR="5080">
              <a:lnSpc>
                <a:spcPct val="100000"/>
              </a:lnSpc>
            </a:pPr>
            <a:r>
              <a:rPr lang="fr-BE" sz="2000"/>
              <a:t>Biomasse</a:t>
            </a:r>
          </a:p>
        </p:txBody>
      </p:sp>
    </p:spTree>
    <p:extLst>
      <p:ext uri="{BB962C8B-B14F-4D97-AF65-F5344CB8AC3E}">
        <p14:creationId xmlns:p14="http://schemas.microsoft.com/office/powerpoint/2010/main" val="2554975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a:extLst>
              <a:ext uri="{FF2B5EF4-FFF2-40B4-BE49-F238E27FC236}">
                <a16:creationId xmlns:a16="http://schemas.microsoft.com/office/drawing/2014/main" id="{F02CCFA0-9D5C-43F7-9350-87CB1504A7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585" y="180975"/>
            <a:ext cx="8403699" cy="7562850"/>
          </a:xfrm>
          <a:prstGeom prst="rect">
            <a:avLst/>
          </a:prstGeom>
        </p:spPr>
      </p:pic>
      <p:sp>
        <p:nvSpPr>
          <p:cNvPr id="2" name="object 2"/>
          <p:cNvSpPr/>
          <p:nvPr/>
        </p:nvSpPr>
        <p:spPr>
          <a:xfrm>
            <a:off x="805987" y="755098"/>
            <a:ext cx="2407113" cy="589621"/>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4752528" cy="323165"/>
          </a:xfrm>
          <a:prstGeom prst="rect">
            <a:avLst/>
          </a:prstGeom>
        </p:spPr>
        <p:txBody>
          <a:bodyPr vert="horz" wrap="square" lIns="0" tIns="0" rIns="0" bIns="0" rtlCol="0">
            <a:spAutoFit/>
          </a:bodyPr>
          <a:lstStyle/>
          <a:p>
            <a:pPr marL="12700" marR="5080">
              <a:lnSpc>
                <a:spcPct val="100000"/>
              </a:lnSpc>
            </a:pPr>
            <a:r>
              <a:rPr lang="fr-BE" sz="2100"/>
              <a:t>Géothermie</a:t>
            </a:r>
          </a:p>
        </p:txBody>
      </p:sp>
    </p:spTree>
    <p:extLst>
      <p:ext uri="{BB962C8B-B14F-4D97-AF65-F5344CB8AC3E}">
        <p14:creationId xmlns:p14="http://schemas.microsoft.com/office/powerpoint/2010/main" val="2507957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p:nvPr/>
        </p:nvSpPr>
        <p:spPr>
          <a:xfrm>
            <a:off x="801597" y="755098"/>
            <a:ext cx="6297704" cy="909319"/>
          </a:xfrm>
          <a:custGeom>
            <a:avLst/>
            <a:gdLst/>
            <a:ahLst/>
            <a:cxnLst/>
            <a:rect l="l" t="t" r="r" b="b"/>
            <a:pathLst>
              <a:path w="4923790" h="909319">
                <a:moveTo>
                  <a:pt x="123634" y="0"/>
                </a:moveTo>
                <a:lnTo>
                  <a:pt x="123634" y="123634"/>
                </a:lnTo>
                <a:lnTo>
                  <a:pt x="0" y="123634"/>
                </a:lnTo>
                <a:lnTo>
                  <a:pt x="0" y="785583"/>
                </a:lnTo>
                <a:lnTo>
                  <a:pt x="123634" y="785583"/>
                </a:lnTo>
                <a:lnTo>
                  <a:pt x="123634" y="909218"/>
                </a:lnTo>
                <a:lnTo>
                  <a:pt x="4799876" y="909218"/>
                </a:lnTo>
                <a:lnTo>
                  <a:pt x="4799876" y="785583"/>
                </a:lnTo>
                <a:lnTo>
                  <a:pt x="4923510" y="785583"/>
                </a:lnTo>
                <a:lnTo>
                  <a:pt x="4923510" y="123634"/>
                </a:lnTo>
                <a:lnTo>
                  <a:pt x="4799876" y="123634"/>
                </a:lnTo>
                <a:lnTo>
                  <a:pt x="4799876" y="0"/>
                </a:lnTo>
                <a:lnTo>
                  <a:pt x="123634" y="0"/>
                </a:lnTo>
                <a:close/>
              </a:path>
            </a:pathLst>
          </a:custGeom>
          <a:ln w="69786">
            <a:solidFill>
              <a:srgbClr val="E6E3E4"/>
            </a:solidFill>
          </a:ln>
        </p:spPr>
        <p:txBody>
          <a:bodyPr wrap="square" lIns="0" tIns="0" rIns="0" bIns="0" rtlCol="0"/>
          <a:lstStyle/>
          <a:p>
            <a:endParaRPr/>
          </a:p>
        </p:txBody>
      </p:sp>
      <p:sp>
        <p:nvSpPr>
          <p:cNvPr id="7" name="object 7"/>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05652"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p:nvPr/>
        </p:nvSpPr>
        <p:spPr>
          <a:xfrm>
            <a:off x="1383692" y="880452"/>
            <a:ext cx="5715608" cy="652842"/>
          </a:xfrm>
          <a:prstGeom prst="rect">
            <a:avLst/>
          </a:prstGeom>
        </p:spPr>
        <p:txBody>
          <a:bodyPr vert="horz" wrap="square" lIns="0" tIns="0" rIns="0" bIns="0" rtlCol="0">
            <a:spAutoFit/>
          </a:bodyPr>
          <a:lstStyle/>
          <a:p>
            <a:pPr marL="12700" marR="5080">
              <a:lnSpc>
                <a:spcPct val="101099"/>
              </a:lnSpc>
            </a:pPr>
            <a:r>
              <a:rPr lang="fr-BE" sz="2100" b="1" dirty="0">
                <a:solidFill>
                  <a:srgbClr val="575756"/>
                </a:solidFill>
                <a:latin typeface="Helvetica"/>
                <a:cs typeface="Helvetica"/>
              </a:rPr>
              <a:t>Indiquez quelles sources d’énergie sont renouvelables et lesquelles ne le sont pas</a:t>
            </a:r>
          </a:p>
        </p:txBody>
      </p:sp>
      <p:sp>
        <p:nvSpPr>
          <p:cNvPr id="25" name="object 25"/>
          <p:cNvSpPr/>
          <p:nvPr/>
        </p:nvSpPr>
        <p:spPr>
          <a:xfrm>
            <a:off x="3834505" y="6224417"/>
            <a:ext cx="987031" cy="945565"/>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26"/>
          <p:cNvSpPr/>
          <p:nvPr/>
        </p:nvSpPr>
        <p:spPr>
          <a:xfrm>
            <a:off x="6455798" y="6697963"/>
            <a:ext cx="457200" cy="297815"/>
          </a:xfrm>
          <a:custGeom>
            <a:avLst/>
            <a:gdLst/>
            <a:ahLst/>
            <a:cxnLst/>
            <a:rect l="l" t="t" r="r" b="b"/>
            <a:pathLst>
              <a:path w="457200" h="297815">
                <a:moveTo>
                  <a:pt x="456755" y="0"/>
                </a:moveTo>
                <a:lnTo>
                  <a:pt x="0" y="0"/>
                </a:lnTo>
                <a:lnTo>
                  <a:pt x="36194" y="297776"/>
                </a:lnTo>
                <a:lnTo>
                  <a:pt x="421614" y="297776"/>
                </a:lnTo>
                <a:lnTo>
                  <a:pt x="456755" y="0"/>
                </a:lnTo>
                <a:close/>
              </a:path>
            </a:pathLst>
          </a:custGeom>
          <a:solidFill>
            <a:srgbClr val="B6BBC8"/>
          </a:solidFill>
        </p:spPr>
        <p:txBody>
          <a:bodyPr wrap="square" lIns="0" tIns="0" rIns="0" bIns="0" rtlCol="0"/>
          <a:lstStyle/>
          <a:p>
            <a:endParaRPr/>
          </a:p>
        </p:txBody>
      </p:sp>
      <p:sp>
        <p:nvSpPr>
          <p:cNvPr id="27" name="object 27"/>
          <p:cNvSpPr/>
          <p:nvPr/>
        </p:nvSpPr>
        <p:spPr>
          <a:xfrm>
            <a:off x="6447235" y="6689638"/>
            <a:ext cx="474345" cy="314960"/>
          </a:xfrm>
          <a:custGeom>
            <a:avLst/>
            <a:gdLst/>
            <a:ahLst/>
            <a:cxnLst/>
            <a:rect l="l" t="t" r="r" b="b"/>
            <a:pathLst>
              <a:path w="474345" h="314959">
                <a:moveTo>
                  <a:pt x="467690" y="0"/>
                </a:moveTo>
                <a:lnTo>
                  <a:pt x="6172" y="0"/>
                </a:lnTo>
                <a:lnTo>
                  <a:pt x="3898" y="1015"/>
                </a:lnTo>
                <a:lnTo>
                  <a:pt x="736" y="4597"/>
                </a:lnTo>
                <a:lnTo>
                  <a:pt x="0" y="6959"/>
                </a:lnTo>
                <a:lnTo>
                  <a:pt x="36995" y="311289"/>
                </a:lnTo>
                <a:lnTo>
                  <a:pt x="40538" y="314426"/>
                </a:lnTo>
                <a:lnTo>
                  <a:pt x="434403" y="314426"/>
                </a:lnTo>
                <a:lnTo>
                  <a:pt x="437959" y="311264"/>
                </a:lnTo>
                <a:lnTo>
                  <a:pt x="439550" y="297776"/>
                </a:lnTo>
                <a:lnTo>
                  <a:pt x="52146" y="297776"/>
                </a:lnTo>
                <a:lnTo>
                  <a:pt x="17957" y="16649"/>
                </a:lnTo>
                <a:lnTo>
                  <a:pt x="472717" y="16649"/>
                </a:lnTo>
                <a:lnTo>
                  <a:pt x="473862" y="6946"/>
                </a:lnTo>
                <a:lnTo>
                  <a:pt x="473125" y="4571"/>
                </a:lnTo>
                <a:lnTo>
                  <a:pt x="469963" y="1015"/>
                </a:lnTo>
                <a:lnTo>
                  <a:pt x="467690" y="0"/>
                </a:lnTo>
                <a:close/>
              </a:path>
              <a:path w="474345" h="314959">
                <a:moveTo>
                  <a:pt x="472717" y="16649"/>
                </a:moveTo>
                <a:lnTo>
                  <a:pt x="455942" y="16649"/>
                </a:lnTo>
                <a:lnTo>
                  <a:pt x="422770" y="297776"/>
                </a:lnTo>
                <a:lnTo>
                  <a:pt x="439550" y="297776"/>
                </a:lnTo>
                <a:lnTo>
                  <a:pt x="472717" y="16649"/>
                </a:lnTo>
                <a:close/>
              </a:path>
            </a:pathLst>
          </a:custGeom>
          <a:solidFill>
            <a:srgbClr val="6F838B"/>
          </a:solidFill>
        </p:spPr>
        <p:txBody>
          <a:bodyPr wrap="square" lIns="0" tIns="0" rIns="0" bIns="0" rtlCol="0"/>
          <a:lstStyle/>
          <a:p>
            <a:endParaRPr/>
          </a:p>
        </p:txBody>
      </p:sp>
      <p:sp>
        <p:nvSpPr>
          <p:cNvPr id="28" name="object 28"/>
          <p:cNvSpPr/>
          <p:nvPr/>
        </p:nvSpPr>
        <p:spPr>
          <a:xfrm>
            <a:off x="6548153" y="7021882"/>
            <a:ext cx="78740" cy="78740"/>
          </a:xfrm>
          <a:custGeom>
            <a:avLst/>
            <a:gdLst/>
            <a:ahLst/>
            <a:cxnLst/>
            <a:rect l="l" t="t" r="r" b="b"/>
            <a:pathLst>
              <a:path w="78740" h="78740">
                <a:moveTo>
                  <a:pt x="39255" y="0"/>
                </a:moveTo>
                <a:lnTo>
                  <a:pt x="23976" y="3082"/>
                </a:lnTo>
                <a:lnTo>
                  <a:pt x="11498" y="11488"/>
                </a:lnTo>
                <a:lnTo>
                  <a:pt x="3085" y="23954"/>
                </a:lnTo>
                <a:lnTo>
                  <a:pt x="0" y="39217"/>
                </a:lnTo>
                <a:lnTo>
                  <a:pt x="3085" y="54480"/>
                </a:lnTo>
                <a:lnTo>
                  <a:pt x="11498" y="66946"/>
                </a:lnTo>
                <a:lnTo>
                  <a:pt x="23976" y="75352"/>
                </a:lnTo>
                <a:lnTo>
                  <a:pt x="39255" y="78435"/>
                </a:lnTo>
                <a:lnTo>
                  <a:pt x="54542" y="75352"/>
                </a:lnTo>
                <a:lnTo>
                  <a:pt x="67024" y="66946"/>
                </a:lnTo>
                <a:lnTo>
                  <a:pt x="75438" y="54480"/>
                </a:lnTo>
                <a:lnTo>
                  <a:pt x="78524" y="39217"/>
                </a:lnTo>
                <a:lnTo>
                  <a:pt x="75438" y="23954"/>
                </a:lnTo>
                <a:lnTo>
                  <a:pt x="67024" y="11488"/>
                </a:lnTo>
                <a:lnTo>
                  <a:pt x="54542" y="3082"/>
                </a:lnTo>
                <a:lnTo>
                  <a:pt x="39255" y="0"/>
                </a:lnTo>
                <a:close/>
              </a:path>
            </a:pathLst>
          </a:custGeom>
          <a:solidFill>
            <a:srgbClr val="B6BBC8"/>
          </a:solidFill>
        </p:spPr>
        <p:txBody>
          <a:bodyPr wrap="square" lIns="0" tIns="0" rIns="0" bIns="0" rtlCol="0"/>
          <a:lstStyle/>
          <a:p>
            <a:endParaRPr/>
          </a:p>
        </p:txBody>
      </p:sp>
      <p:sp>
        <p:nvSpPr>
          <p:cNvPr id="29" name="object 29"/>
          <p:cNvSpPr/>
          <p:nvPr/>
        </p:nvSpPr>
        <p:spPr>
          <a:xfrm>
            <a:off x="6743871" y="7021882"/>
            <a:ext cx="78740" cy="78740"/>
          </a:xfrm>
          <a:custGeom>
            <a:avLst/>
            <a:gdLst/>
            <a:ahLst/>
            <a:cxnLst/>
            <a:rect l="l" t="t" r="r" b="b"/>
            <a:pathLst>
              <a:path w="78740" h="78740">
                <a:moveTo>
                  <a:pt x="39268" y="0"/>
                </a:moveTo>
                <a:lnTo>
                  <a:pt x="23981" y="3082"/>
                </a:lnTo>
                <a:lnTo>
                  <a:pt x="11499" y="11488"/>
                </a:lnTo>
                <a:lnTo>
                  <a:pt x="3085" y="23954"/>
                </a:lnTo>
                <a:lnTo>
                  <a:pt x="0" y="39217"/>
                </a:lnTo>
                <a:lnTo>
                  <a:pt x="3085" y="54480"/>
                </a:lnTo>
                <a:lnTo>
                  <a:pt x="11499" y="66946"/>
                </a:lnTo>
                <a:lnTo>
                  <a:pt x="23981" y="75352"/>
                </a:lnTo>
                <a:lnTo>
                  <a:pt x="39268" y="78435"/>
                </a:lnTo>
                <a:lnTo>
                  <a:pt x="54547" y="75352"/>
                </a:lnTo>
                <a:lnTo>
                  <a:pt x="67025" y="66946"/>
                </a:lnTo>
                <a:lnTo>
                  <a:pt x="75438" y="54480"/>
                </a:lnTo>
                <a:lnTo>
                  <a:pt x="78524" y="39217"/>
                </a:lnTo>
                <a:lnTo>
                  <a:pt x="75438" y="23954"/>
                </a:lnTo>
                <a:lnTo>
                  <a:pt x="67025" y="11488"/>
                </a:lnTo>
                <a:lnTo>
                  <a:pt x="54547" y="3082"/>
                </a:lnTo>
                <a:lnTo>
                  <a:pt x="39268" y="0"/>
                </a:lnTo>
                <a:close/>
              </a:path>
            </a:pathLst>
          </a:custGeom>
          <a:solidFill>
            <a:srgbClr val="B6BBC8"/>
          </a:solidFill>
        </p:spPr>
        <p:txBody>
          <a:bodyPr wrap="square" lIns="0" tIns="0" rIns="0" bIns="0" rtlCol="0"/>
          <a:lstStyle/>
          <a:p>
            <a:endParaRPr/>
          </a:p>
        </p:txBody>
      </p:sp>
      <p:sp>
        <p:nvSpPr>
          <p:cNvPr id="30" name="object 30"/>
          <p:cNvSpPr/>
          <p:nvPr/>
        </p:nvSpPr>
        <p:spPr>
          <a:xfrm>
            <a:off x="6642822" y="7038817"/>
            <a:ext cx="80010" cy="17145"/>
          </a:xfrm>
          <a:custGeom>
            <a:avLst/>
            <a:gdLst/>
            <a:ahLst/>
            <a:cxnLst/>
            <a:rect l="l" t="t" r="r" b="b"/>
            <a:pathLst>
              <a:path w="80009" h="17145">
                <a:moveTo>
                  <a:pt x="76288" y="0"/>
                </a:moveTo>
                <a:lnTo>
                  <a:pt x="3733" y="0"/>
                </a:lnTo>
                <a:lnTo>
                  <a:pt x="0" y="3721"/>
                </a:lnTo>
                <a:lnTo>
                  <a:pt x="0" y="12928"/>
                </a:lnTo>
                <a:lnTo>
                  <a:pt x="3733" y="16649"/>
                </a:lnTo>
                <a:lnTo>
                  <a:pt x="76288" y="16649"/>
                </a:lnTo>
                <a:lnTo>
                  <a:pt x="80022" y="12928"/>
                </a:lnTo>
                <a:lnTo>
                  <a:pt x="80022" y="3721"/>
                </a:lnTo>
                <a:lnTo>
                  <a:pt x="76288" y="0"/>
                </a:lnTo>
                <a:close/>
              </a:path>
            </a:pathLst>
          </a:custGeom>
          <a:solidFill>
            <a:srgbClr val="6F838B"/>
          </a:solidFill>
        </p:spPr>
        <p:txBody>
          <a:bodyPr wrap="square" lIns="0" tIns="0" rIns="0" bIns="0" rtlCol="0"/>
          <a:lstStyle/>
          <a:p>
            <a:endParaRPr/>
          </a:p>
        </p:txBody>
      </p:sp>
      <p:sp>
        <p:nvSpPr>
          <p:cNvPr id="31" name="object 31"/>
          <p:cNvSpPr/>
          <p:nvPr/>
        </p:nvSpPr>
        <p:spPr>
          <a:xfrm>
            <a:off x="6455177" y="7007708"/>
            <a:ext cx="77470" cy="17145"/>
          </a:xfrm>
          <a:custGeom>
            <a:avLst/>
            <a:gdLst/>
            <a:ahLst/>
            <a:cxnLst/>
            <a:rect l="l" t="t" r="r" b="b"/>
            <a:pathLst>
              <a:path w="77470" h="17145">
                <a:moveTo>
                  <a:pt x="73151" y="0"/>
                </a:moveTo>
                <a:lnTo>
                  <a:pt x="3733" y="0"/>
                </a:lnTo>
                <a:lnTo>
                  <a:pt x="0" y="3721"/>
                </a:lnTo>
                <a:lnTo>
                  <a:pt x="0" y="12928"/>
                </a:lnTo>
                <a:lnTo>
                  <a:pt x="3733" y="16649"/>
                </a:lnTo>
                <a:lnTo>
                  <a:pt x="73151" y="16649"/>
                </a:lnTo>
                <a:lnTo>
                  <a:pt x="76873" y="12928"/>
                </a:lnTo>
                <a:lnTo>
                  <a:pt x="76873" y="3721"/>
                </a:lnTo>
                <a:lnTo>
                  <a:pt x="73151" y="0"/>
                </a:lnTo>
                <a:close/>
              </a:path>
            </a:pathLst>
          </a:custGeom>
          <a:solidFill>
            <a:srgbClr val="6F838B"/>
          </a:solidFill>
        </p:spPr>
        <p:txBody>
          <a:bodyPr wrap="square" lIns="0" tIns="0" rIns="0" bIns="0" rtlCol="0"/>
          <a:lstStyle/>
          <a:p>
            <a:endParaRPr/>
          </a:p>
        </p:txBody>
      </p:sp>
      <p:sp>
        <p:nvSpPr>
          <p:cNvPr id="32" name="object 32"/>
          <p:cNvSpPr/>
          <p:nvPr/>
        </p:nvSpPr>
        <p:spPr>
          <a:xfrm>
            <a:off x="6416588" y="6986177"/>
            <a:ext cx="17145" cy="61594"/>
          </a:xfrm>
          <a:custGeom>
            <a:avLst/>
            <a:gdLst/>
            <a:ahLst/>
            <a:cxnLst/>
            <a:rect l="l" t="t" r="r" b="b"/>
            <a:pathLst>
              <a:path w="17145" h="61595">
                <a:moveTo>
                  <a:pt x="12941" y="0"/>
                </a:moveTo>
                <a:lnTo>
                  <a:pt x="3721" y="0"/>
                </a:lnTo>
                <a:lnTo>
                  <a:pt x="0" y="3721"/>
                </a:lnTo>
                <a:lnTo>
                  <a:pt x="0" y="57581"/>
                </a:lnTo>
                <a:lnTo>
                  <a:pt x="3721"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33" name="object 33"/>
          <p:cNvSpPr/>
          <p:nvPr/>
        </p:nvSpPr>
        <p:spPr>
          <a:xfrm>
            <a:off x="6455181"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4" name="object 34"/>
          <p:cNvSpPr/>
          <p:nvPr/>
        </p:nvSpPr>
        <p:spPr>
          <a:xfrm>
            <a:off x="6516134"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35" name="object 35"/>
          <p:cNvSpPr/>
          <p:nvPr/>
        </p:nvSpPr>
        <p:spPr>
          <a:xfrm>
            <a:off x="6842724" y="7009306"/>
            <a:ext cx="78105" cy="17145"/>
          </a:xfrm>
          <a:custGeom>
            <a:avLst/>
            <a:gdLst/>
            <a:ahLst/>
            <a:cxnLst/>
            <a:rect l="l" t="t" r="r" b="b"/>
            <a:pathLst>
              <a:path w="78104" h="17145">
                <a:moveTo>
                  <a:pt x="73901" y="0"/>
                </a:moveTo>
                <a:lnTo>
                  <a:pt x="3733" y="0"/>
                </a:lnTo>
                <a:lnTo>
                  <a:pt x="0" y="3721"/>
                </a:lnTo>
                <a:lnTo>
                  <a:pt x="0" y="12928"/>
                </a:lnTo>
                <a:lnTo>
                  <a:pt x="3733" y="16649"/>
                </a:lnTo>
                <a:lnTo>
                  <a:pt x="73901" y="16649"/>
                </a:lnTo>
                <a:lnTo>
                  <a:pt x="77622" y="12928"/>
                </a:lnTo>
                <a:lnTo>
                  <a:pt x="77622" y="3721"/>
                </a:lnTo>
                <a:lnTo>
                  <a:pt x="73901" y="0"/>
                </a:lnTo>
                <a:close/>
              </a:path>
            </a:pathLst>
          </a:custGeom>
          <a:solidFill>
            <a:srgbClr val="6F838B"/>
          </a:solidFill>
        </p:spPr>
        <p:txBody>
          <a:bodyPr wrap="square" lIns="0" tIns="0" rIns="0" bIns="0" rtlCol="0"/>
          <a:lstStyle/>
          <a:p>
            <a:endParaRPr/>
          </a:p>
        </p:txBody>
      </p:sp>
      <p:sp>
        <p:nvSpPr>
          <p:cNvPr id="36" name="object 36"/>
          <p:cNvSpPr/>
          <p:nvPr/>
        </p:nvSpPr>
        <p:spPr>
          <a:xfrm>
            <a:off x="6942280" y="6986177"/>
            <a:ext cx="17145" cy="61594"/>
          </a:xfrm>
          <a:custGeom>
            <a:avLst/>
            <a:gdLst/>
            <a:ahLst/>
            <a:cxnLst/>
            <a:rect l="l" t="t" r="r" b="b"/>
            <a:pathLst>
              <a:path w="17145" h="61595">
                <a:moveTo>
                  <a:pt x="12928" y="0"/>
                </a:moveTo>
                <a:lnTo>
                  <a:pt x="3721" y="0"/>
                </a:lnTo>
                <a:lnTo>
                  <a:pt x="0" y="3721"/>
                </a:lnTo>
                <a:lnTo>
                  <a:pt x="0" y="57581"/>
                </a:lnTo>
                <a:lnTo>
                  <a:pt x="3721" y="61315"/>
                </a:lnTo>
                <a:lnTo>
                  <a:pt x="12928" y="61315"/>
                </a:lnTo>
                <a:lnTo>
                  <a:pt x="16662" y="57581"/>
                </a:lnTo>
                <a:lnTo>
                  <a:pt x="16662" y="3721"/>
                </a:lnTo>
                <a:lnTo>
                  <a:pt x="12928" y="0"/>
                </a:lnTo>
                <a:close/>
              </a:path>
            </a:pathLst>
          </a:custGeom>
          <a:solidFill>
            <a:srgbClr val="6F838B"/>
          </a:solidFill>
        </p:spPr>
        <p:txBody>
          <a:bodyPr wrap="square" lIns="0" tIns="0" rIns="0" bIns="0" rtlCol="0"/>
          <a:lstStyle/>
          <a:p>
            <a:endParaRPr/>
          </a:p>
        </p:txBody>
      </p:sp>
      <p:sp>
        <p:nvSpPr>
          <p:cNvPr id="37" name="object 37"/>
          <p:cNvSpPr/>
          <p:nvPr/>
        </p:nvSpPr>
        <p:spPr>
          <a:xfrm>
            <a:off x="6903684" y="6978200"/>
            <a:ext cx="17145" cy="77470"/>
          </a:xfrm>
          <a:custGeom>
            <a:avLst/>
            <a:gdLst/>
            <a:ahLst/>
            <a:cxnLst/>
            <a:rect l="l" t="t" r="r" b="b"/>
            <a:pathLst>
              <a:path w="17145" h="77470">
                <a:moveTo>
                  <a:pt x="12941" y="0"/>
                </a:moveTo>
                <a:lnTo>
                  <a:pt x="3733" y="0"/>
                </a:lnTo>
                <a:lnTo>
                  <a:pt x="0" y="3721"/>
                </a:lnTo>
                <a:lnTo>
                  <a:pt x="0" y="73545"/>
                </a:lnTo>
                <a:lnTo>
                  <a:pt x="3733"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8" name="object 38"/>
          <p:cNvSpPr/>
          <p:nvPr/>
        </p:nvSpPr>
        <p:spPr>
          <a:xfrm>
            <a:off x="6842729"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9" name="object 39"/>
          <p:cNvSpPr/>
          <p:nvPr/>
        </p:nvSpPr>
        <p:spPr>
          <a:xfrm>
            <a:off x="6538977" y="6602338"/>
            <a:ext cx="177800" cy="66040"/>
          </a:xfrm>
          <a:custGeom>
            <a:avLst/>
            <a:gdLst/>
            <a:ahLst/>
            <a:cxnLst/>
            <a:rect l="l" t="t" r="r" b="b"/>
            <a:pathLst>
              <a:path w="177800" h="66040">
                <a:moveTo>
                  <a:pt x="122085" y="0"/>
                </a:moveTo>
                <a:lnTo>
                  <a:pt x="55359" y="8508"/>
                </a:lnTo>
                <a:lnTo>
                  <a:pt x="0" y="65938"/>
                </a:lnTo>
                <a:lnTo>
                  <a:pt x="177457" y="56006"/>
                </a:lnTo>
                <a:lnTo>
                  <a:pt x="122085" y="0"/>
                </a:lnTo>
                <a:close/>
              </a:path>
            </a:pathLst>
          </a:custGeom>
          <a:solidFill>
            <a:srgbClr val="020203"/>
          </a:solidFill>
        </p:spPr>
        <p:txBody>
          <a:bodyPr wrap="square" lIns="0" tIns="0" rIns="0" bIns="0" rtlCol="0"/>
          <a:lstStyle/>
          <a:p>
            <a:endParaRPr/>
          </a:p>
        </p:txBody>
      </p:sp>
      <p:sp>
        <p:nvSpPr>
          <p:cNvPr id="40" name="object 40"/>
          <p:cNvSpPr/>
          <p:nvPr/>
        </p:nvSpPr>
        <p:spPr>
          <a:xfrm>
            <a:off x="6529782" y="6593748"/>
            <a:ext cx="196215" cy="83185"/>
          </a:xfrm>
          <a:custGeom>
            <a:avLst/>
            <a:gdLst/>
            <a:ahLst/>
            <a:cxnLst/>
            <a:rect l="l" t="t" r="r" b="b"/>
            <a:pathLst>
              <a:path w="196215" h="83184">
                <a:moveTo>
                  <a:pt x="132791" y="0"/>
                </a:moveTo>
                <a:lnTo>
                  <a:pt x="61620" y="9080"/>
                </a:lnTo>
                <a:lnTo>
                  <a:pt x="59867" y="9956"/>
                </a:lnTo>
                <a:lnTo>
                  <a:pt x="0" y="72059"/>
                </a:lnTo>
                <a:lnTo>
                  <a:pt x="101" y="77330"/>
                </a:lnTo>
                <a:lnTo>
                  <a:pt x="5029" y="82080"/>
                </a:lnTo>
                <a:lnTo>
                  <a:pt x="7112" y="82854"/>
                </a:lnTo>
                <a:lnTo>
                  <a:pt x="11379" y="82854"/>
                </a:lnTo>
                <a:lnTo>
                  <a:pt x="13563" y="81991"/>
                </a:lnTo>
                <a:lnTo>
                  <a:pt x="68529" y="24980"/>
                </a:lnTo>
                <a:lnTo>
                  <a:pt x="128244" y="17373"/>
                </a:lnTo>
                <a:lnTo>
                  <a:pt x="151674" y="17373"/>
                </a:lnTo>
                <a:lnTo>
                  <a:pt x="135394" y="901"/>
                </a:lnTo>
                <a:lnTo>
                  <a:pt x="132791" y="0"/>
                </a:lnTo>
                <a:close/>
              </a:path>
              <a:path w="196215" h="83184">
                <a:moveTo>
                  <a:pt x="151674" y="17373"/>
                </a:moveTo>
                <a:lnTo>
                  <a:pt x="128244" y="17373"/>
                </a:lnTo>
                <a:lnTo>
                  <a:pt x="183946" y="73723"/>
                </a:lnTo>
                <a:lnTo>
                  <a:pt x="189230" y="73761"/>
                </a:lnTo>
                <a:lnTo>
                  <a:pt x="195783" y="67297"/>
                </a:lnTo>
                <a:lnTo>
                  <a:pt x="195808" y="62026"/>
                </a:lnTo>
                <a:lnTo>
                  <a:pt x="151674" y="17373"/>
                </a:lnTo>
                <a:close/>
              </a:path>
            </a:pathLst>
          </a:custGeom>
          <a:solidFill>
            <a:srgbClr val="020203"/>
          </a:solidFill>
        </p:spPr>
        <p:txBody>
          <a:bodyPr wrap="square" lIns="0" tIns="0" rIns="0" bIns="0" rtlCol="0"/>
          <a:lstStyle/>
          <a:p>
            <a:endParaRPr/>
          </a:p>
        </p:txBody>
      </p:sp>
      <p:sp>
        <p:nvSpPr>
          <p:cNvPr id="41" name="object 41"/>
          <p:cNvSpPr/>
          <p:nvPr/>
        </p:nvSpPr>
        <p:spPr>
          <a:xfrm>
            <a:off x="6537557" y="6620771"/>
            <a:ext cx="290830" cy="51435"/>
          </a:xfrm>
          <a:custGeom>
            <a:avLst/>
            <a:gdLst/>
            <a:ahLst/>
            <a:cxnLst/>
            <a:rect l="l" t="t" r="r" b="b"/>
            <a:pathLst>
              <a:path w="290829" h="51434">
                <a:moveTo>
                  <a:pt x="161124" y="0"/>
                </a:moveTo>
                <a:lnTo>
                  <a:pt x="1422" y="47510"/>
                </a:lnTo>
                <a:lnTo>
                  <a:pt x="0" y="49987"/>
                </a:lnTo>
                <a:lnTo>
                  <a:pt x="290309" y="51054"/>
                </a:lnTo>
                <a:lnTo>
                  <a:pt x="282498" y="35458"/>
                </a:lnTo>
                <a:lnTo>
                  <a:pt x="218617" y="5194"/>
                </a:lnTo>
                <a:lnTo>
                  <a:pt x="161124" y="0"/>
                </a:lnTo>
                <a:close/>
              </a:path>
            </a:pathLst>
          </a:custGeom>
          <a:solidFill>
            <a:srgbClr val="020203"/>
          </a:solidFill>
        </p:spPr>
        <p:txBody>
          <a:bodyPr wrap="square" lIns="0" tIns="0" rIns="0" bIns="0" rtlCol="0"/>
          <a:lstStyle/>
          <a:p>
            <a:endParaRPr/>
          </a:p>
        </p:txBody>
      </p:sp>
      <p:sp>
        <p:nvSpPr>
          <p:cNvPr id="42" name="object 42"/>
          <p:cNvSpPr/>
          <p:nvPr/>
        </p:nvSpPr>
        <p:spPr>
          <a:xfrm>
            <a:off x="6529212" y="6612480"/>
            <a:ext cx="307975" cy="67945"/>
          </a:xfrm>
          <a:custGeom>
            <a:avLst/>
            <a:gdLst/>
            <a:ahLst/>
            <a:cxnLst/>
            <a:rect l="l" t="t" r="r" b="b"/>
            <a:pathLst>
              <a:path w="307975" h="67945">
                <a:moveTo>
                  <a:pt x="170230" y="0"/>
                </a:moveTo>
                <a:lnTo>
                  <a:pt x="168109" y="12"/>
                </a:lnTo>
                <a:lnTo>
                  <a:pt x="4749" y="48602"/>
                </a:lnTo>
                <a:lnTo>
                  <a:pt x="2793" y="50571"/>
                </a:lnTo>
                <a:lnTo>
                  <a:pt x="1930" y="52971"/>
                </a:lnTo>
                <a:lnTo>
                  <a:pt x="736" y="54394"/>
                </a:lnTo>
                <a:lnTo>
                  <a:pt x="12" y="56235"/>
                </a:lnTo>
                <a:lnTo>
                  <a:pt x="0" y="62839"/>
                </a:lnTo>
                <a:lnTo>
                  <a:pt x="3708" y="66586"/>
                </a:lnTo>
                <a:lnTo>
                  <a:pt x="298653" y="67665"/>
                </a:lnTo>
                <a:lnTo>
                  <a:pt x="301536" y="67665"/>
                </a:lnTo>
                <a:lnTo>
                  <a:pt x="304215" y="66179"/>
                </a:lnTo>
                <a:lnTo>
                  <a:pt x="307263" y="61277"/>
                </a:lnTo>
                <a:lnTo>
                  <a:pt x="307403" y="58204"/>
                </a:lnTo>
                <a:lnTo>
                  <a:pt x="303777" y="50965"/>
                </a:lnTo>
                <a:lnTo>
                  <a:pt x="285140" y="50965"/>
                </a:lnTo>
                <a:lnTo>
                  <a:pt x="58013" y="50126"/>
                </a:lnTo>
                <a:lnTo>
                  <a:pt x="170319" y="16725"/>
                </a:lnTo>
                <a:lnTo>
                  <a:pt x="253238" y="16725"/>
                </a:lnTo>
                <a:lnTo>
                  <a:pt x="229641" y="5549"/>
                </a:lnTo>
                <a:lnTo>
                  <a:pt x="228688" y="5283"/>
                </a:lnTo>
                <a:lnTo>
                  <a:pt x="170230" y="0"/>
                </a:lnTo>
                <a:close/>
              </a:path>
              <a:path w="307975" h="67945">
                <a:moveTo>
                  <a:pt x="253238" y="16725"/>
                </a:moveTo>
                <a:lnTo>
                  <a:pt x="170319" y="16725"/>
                </a:lnTo>
                <a:lnTo>
                  <a:pt x="224739" y="21640"/>
                </a:lnTo>
                <a:lnTo>
                  <a:pt x="284670" y="50038"/>
                </a:lnTo>
                <a:lnTo>
                  <a:pt x="285140" y="50965"/>
                </a:lnTo>
                <a:lnTo>
                  <a:pt x="303777" y="50965"/>
                </a:lnTo>
                <a:lnTo>
                  <a:pt x="297459" y="38354"/>
                </a:lnTo>
                <a:lnTo>
                  <a:pt x="296087" y="37020"/>
                </a:lnTo>
                <a:lnTo>
                  <a:pt x="253238" y="16725"/>
                </a:lnTo>
                <a:close/>
              </a:path>
            </a:pathLst>
          </a:custGeom>
          <a:solidFill>
            <a:srgbClr val="020203"/>
          </a:solidFill>
        </p:spPr>
        <p:txBody>
          <a:bodyPr wrap="square" lIns="0" tIns="0" rIns="0" bIns="0" rtlCol="0"/>
          <a:lstStyle/>
          <a:p>
            <a:endParaRPr/>
          </a:p>
        </p:txBody>
      </p:sp>
      <p:sp>
        <p:nvSpPr>
          <p:cNvPr id="43" name="object 43"/>
          <p:cNvSpPr/>
          <p:nvPr/>
        </p:nvSpPr>
        <p:spPr>
          <a:xfrm>
            <a:off x="7018486" y="6697963"/>
            <a:ext cx="457200" cy="297815"/>
          </a:xfrm>
          <a:custGeom>
            <a:avLst/>
            <a:gdLst/>
            <a:ahLst/>
            <a:cxnLst/>
            <a:rect l="l" t="t" r="r" b="b"/>
            <a:pathLst>
              <a:path w="457200" h="297815">
                <a:moveTo>
                  <a:pt x="456742" y="0"/>
                </a:moveTo>
                <a:lnTo>
                  <a:pt x="0" y="0"/>
                </a:lnTo>
                <a:lnTo>
                  <a:pt x="36194" y="297776"/>
                </a:lnTo>
                <a:lnTo>
                  <a:pt x="421614" y="297776"/>
                </a:lnTo>
                <a:lnTo>
                  <a:pt x="456742" y="0"/>
                </a:lnTo>
                <a:close/>
              </a:path>
            </a:pathLst>
          </a:custGeom>
          <a:solidFill>
            <a:srgbClr val="B6BBC8"/>
          </a:solidFill>
        </p:spPr>
        <p:txBody>
          <a:bodyPr wrap="square" lIns="0" tIns="0" rIns="0" bIns="0" rtlCol="0"/>
          <a:lstStyle/>
          <a:p>
            <a:endParaRPr/>
          </a:p>
        </p:txBody>
      </p:sp>
      <p:sp>
        <p:nvSpPr>
          <p:cNvPr id="44" name="object 44"/>
          <p:cNvSpPr/>
          <p:nvPr/>
        </p:nvSpPr>
        <p:spPr>
          <a:xfrm>
            <a:off x="7009913" y="6689638"/>
            <a:ext cx="474345" cy="314960"/>
          </a:xfrm>
          <a:custGeom>
            <a:avLst/>
            <a:gdLst/>
            <a:ahLst/>
            <a:cxnLst/>
            <a:rect l="l" t="t" r="r" b="b"/>
            <a:pathLst>
              <a:path w="474345" h="314959">
                <a:moveTo>
                  <a:pt x="467702" y="0"/>
                </a:moveTo>
                <a:lnTo>
                  <a:pt x="6184" y="0"/>
                </a:lnTo>
                <a:lnTo>
                  <a:pt x="3911" y="1015"/>
                </a:lnTo>
                <a:lnTo>
                  <a:pt x="749" y="4597"/>
                </a:lnTo>
                <a:lnTo>
                  <a:pt x="0" y="6959"/>
                </a:lnTo>
                <a:lnTo>
                  <a:pt x="37007" y="311289"/>
                </a:lnTo>
                <a:lnTo>
                  <a:pt x="40551" y="314426"/>
                </a:lnTo>
                <a:lnTo>
                  <a:pt x="434416" y="314426"/>
                </a:lnTo>
                <a:lnTo>
                  <a:pt x="437972" y="311264"/>
                </a:lnTo>
                <a:lnTo>
                  <a:pt x="439563" y="297776"/>
                </a:lnTo>
                <a:lnTo>
                  <a:pt x="52146" y="297776"/>
                </a:lnTo>
                <a:lnTo>
                  <a:pt x="17970" y="16649"/>
                </a:lnTo>
                <a:lnTo>
                  <a:pt x="472730" y="16649"/>
                </a:lnTo>
                <a:lnTo>
                  <a:pt x="473875" y="6946"/>
                </a:lnTo>
                <a:lnTo>
                  <a:pt x="473138" y="4571"/>
                </a:lnTo>
                <a:lnTo>
                  <a:pt x="469976" y="1015"/>
                </a:lnTo>
                <a:lnTo>
                  <a:pt x="467702" y="0"/>
                </a:lnTo>
                <a:close/>
              </a:path>
              <a:path w="474345" h="314959">
                <a:moveTo>
                  <a:pt x="472730" y="16649"/>
                </a:moveTo>
                <a:lnTo>
                  <a:pt x="455942" y="16649"/>
                </a:lnTo>
                <a:lnTo>
                  <a:pt x="422783" y="297776"/>
                </a:lnTo>
                <a:lnTo>
                  <a:pt x="439563" y="297776"/>
                </a:lnTo>
                <a:lnTo>
                  <a:pt x="472730" y="16649"/>
                </a:lnTo>
                <a:close/>
              </a:path>
            </a:pathLst>
          </a:custGeom>
          <a:solidFill>
            <a:srgbClr val="6F838B"/>
          </a:solidFill>
        </p:spPr>
        <p:txBody>
          <a:bodyPr wrap="square" lIns="0" tIns="0" rIns="0" bIns="0" rtlCol="0"/>
          <a:lstStyle/>
          <a:p>
            <a:endParaRPr/>
          </a:p>
        </p:txBody>
      </p:sp>
      <p:sp>
        <p:nvSpPr>
          <p:cNvPr id="45" name="object 45"/>
          <p:cNvSpPr/>
          <p:nvPr/>
        </p:nvSpPr>
        <p:spPr>
          <a:xfrm>
            <a:off x="7110841" y="7021882"/>
            <a:ext cx="78740" cy="78740"/>
          </a:xfrm>
          <a:custGeom>
            <a:avLst/>
            <a:gdLst/>
            <a:ahLst/>
            <a:cxnLst/>
            <a:rect l="l" t="t" r="r" b="b"/>
            <a:pathLst>
              <a:path w="78740" h="78740">
                <a:moveTo>
                  <a:pt x="39268" y="0"/>
                </a:moveTo>
                <a:lnTo>
                  <a:pt x="23981" y="3082"/>
                </a:lnTo>
                <a:lnTo>
                  <a:pt x="11499" y="11488"/>
                </a:lnTo>
                <a:lnTo>
                  <a:pt x="3085" y="23954"/>
                </a:lnTo>
                <a:lnTo>
                  <a:pt x="0" y="39217"/>
                </a:lnTo>
                <a:lnTo>
                  <a:pt x="3085" y="54480"/>
                </a:lnTo>
                <a:lnTo>
                  <a:pt x="11499" y="66946"/>
                </a:lnTo>
                <a:lnTo>
                  <a:pt x="23981" y="75352"/>
                </a:lnTo>
                <a:lnTo>
                  <a:pt x="39268" y="78435"/>
                </a:lnTo>
                <a:lnTo>
                  <a:pt x="54547" y="75352"/>
                </a:lnTo>
                <a:lnTo>
                  <a:pt x="67025" y="66946"/>
                </a:lnTo>
                <a:lnTo>
                  <a:pt x="75438" y="54480"/>
                </a:lnTo>
                <a:lnTo>
                  <a:pt x="78524" y="39217"/>
                </a:lnTo>
                <a:lnTo>
                  <a:pt x="75438" y="23954"/>
                </a:lnTo>
                <a:lnTo>
                  <a:pt x="67025" y="11488"/>
                </a:lnTo>
                <a:lnTo>
                  <a:pt x="54547" y="3082"/>
                </a:lnTo>
                <a:lnTo>
                  <a:pt x="39268" y="0"/>
                </a:lnTo>
                <a:close/>
              </a:path>
            </a:pathLst>
          </a:custGeom>
          <a:solidFill>
            <a:srgbClr val="B6BBC8"/>
          </a:solidFill>
        </p:spPr>
        <p:txBody>
          <a:bodyPr wrap="square" lIns="0" tIns="0" rIns="0" bIns="0" rtlCol="0"/>
          <a:lstStyle/>
          <a:p>
            <a:endParaRPr/>
          </a:p>
        </p:txBody>
      </p:sp>
      <p:sp>
        <p:nvSpPr>
          <p:cNvPr id="46" name="object 46"/>
          <p:cNvSpPr/>
          <p:nvPr/>
        </p:nvSpPr>
        <p:spPr>
          <a:xfrm>
            <a:off x="7306562" y="7021882"/>
            <a:ext cx="78740" cy="78740"/>
          </a:xfrm>
          <a:custGeom>
            <a:avLst/>
            <a:gdLst/>
            <a:ahLst/>
            <a:cxnLst/>
            <a:rect l="l" t="t" r="r" b="b"/>
            <a:pathLst>
              <a:path w="78740" h="78740">
                <a:moveTo>
                  <a:pt x="39255" y="0"/>
                </a:moveTo>
                <a:lnTo>
                  <a:pt x="23976" y="3082"/>
                </a:lnTo>
                <a:lnTo>
                  <a:pt x="11498" y="11488"/>
                </a:lnTo>
                <a:lnTo>
                  <a:pt x="3085" y="23954"/>
                </a:lnTo>
                <a:lnTo>
                  <a:pt x="0" y="39217"/>
                </a:lnTo>
                <a:lnTo>
                  <a:pt x="3085" y="54480"/>
                </a:lnTo>
                <a:lnTo>
                  <a:pt x="11498" y="66946"/>
                </a:lnTo>
                <a:lnTo>
                  <a:pt x="23976" y="75352"/>
                </a:lnTo>
                <a:lnTo>
                  <a:pt x="39255" y="78435"/>
                </a:lnTo>
                <a:lnTo>
                  <a:pt x="54542" y="75352"/>
                </a:lnTo>
                <a:lnTo>
                  <a:pt x="67024" y="66946"/>
                </a:lnTo>
                <a:lnTo>
                  <a:pt x="75438" y="54480"/>
                </a:lnTo>
                <a:lnTo>
                  <a:pt x="78524" y="39217"/>
                </a:lnTo>
                <a:lnTo>
                  <a:pt x="75438" y="23954"/>
                </a:lnTo>
                <a:lnTo>
                  <a:pt x="67024" y="11488"/>
                </a:lnTo>
                <a:lnTo>
                  <a:pt x="54542" y="3082"/>
                </a:lnTo>
                <a:lnTo>
                  <a:pt x="39255" y="0"/>
                </a:lnTo>
                <a:close/>
              </a:path>
            </a:pathLst>
          </a:custGeom>
          <a:solidFill>
            <a:srgbClr val="B6BBC8"/>
          </a:solidFill>
        </p:spPr>
        <p:txBody>
          <a:bodyPr wrap="square" lIns="0" tIns="0" rIns="0" bIns="0" rtlCol="0"/>
          <a:lstStyle/>
          <a:p>
            <a:endParaRPr/>
          </a:p>
        </p:txBody>
      </p:sp>
      <p:sp>
        <p:nvSpPr>
          <p:cNvPr id="47" name="object 47"/>
          <p:cNvSpPr/>
          <p:nvPr/>
        </p:nvSpPr>
        <p:spPr>
          <a:xfrm>
            <a:off x="7205513" y="7038817"/>
            <a:ext cx="80010" cy="17145"/>
          </a:xfrm>
          <a:custGeom>
            <a:avLst/>
            <a:gdLst/>
            <a:ahLst/>
            <a:cxnLst/>
            <a:rect l="l" t="t" r="r" b="b"/>
            <a:pathLst>
              <a:path w="80009" h="17145">
                <a:moveTo>
                  <a:pt x="76288" y="0"/>
                </a:moveTo>
                <a:lnTo>
                  <a:pt x="3733" y="0"/>
                </a:lnTo>
                <a:lnTo>
                  <a:pt x="0" y="3721"/>
                </a:lnTo>
                <a:lnTo>
                  <a:pt x="0" y="12928"/>
                </a:lnTo>
                <a:lnTo>
                  <a:pt x="3733" y="16649"/>
                </a:lnTo>
                <a:lnTo>
                  <a:pt x="76288" y="16649"/>
                </a:lnTo>
                <a:lnTo>
                  <a:pt x="80022" y="12928"/>
                </a:lnTo>
                <a:lnTo>
                  <a:pt x="80022" y="3721"/>
                </a:lnTo>
                <a:lnTo>
                  <a:pt x="76288" y="0"/>
                </a:lnTo>
                <a:close/>
              </a:path>
            </a:pathLst>
          </a:custGeom>
          <a:solidFill>
            <a:srgbClr val="6F838B"/>
          </a:solidFill>
        </p:spPr>
        <p:txBody>
          <a:bodyPr wrap="square" lIns="0" tIns="0" rIns="0" bIns="0" rtlCol="0"/>
          <a:lstStyle/>
          <a:p>
            <a:endParaRPr/>
          </a:p>
        </p:txBody>
      </p:sp>
      <p:sp>
        <p:nvSpPr>
          <p:cNvPr id="48" name="object 48"/>
          <p:cNvSpPr/>
          <p:nvPr/>
        </p:nvSpPr>
        <p:spPr>
          <a:xfrm>
            <a:off x="7017868" y="7007708"/>
            <a:ext cx="77470" cy="17145"/>
          </a:xfrm>
          <a:custGeom>
            <a:avLst/>
            <a:gdLst/>
            <a:ahLst/>
            <a:cxnLst/>
            <a:rect l="l" t="t" r="r" b="b"/>
            <a:pathLst>
              <a:path w="77470" h="17145">
                <a:moveTo>
                  <a:pt x="73139" y="0"/>
                </a:moveTo>
                <a:lnTo>
                  <a:pt x="3721" y="0"/>
                </a:lnTo>
                <a:lnTo>
                  <a:pt x="0" y="3721"/>
                </a:lnTo>
                <a:lnTo>
                  <a:pt x="0" y="12928"/>
                </a:lnTo>
                <a:lnTo>
                  <a:pt x="3721" y="16649"/>
                </a:lnTo>
                <a:lnTo>
                  <a:pt x="73139" y="16649"/>
                </a:lnTo>
                <a:lnTo>
                  <a:pt x="76873" y="12928"/>
                </a:lnTo>
                <a:lnTo>
                  <a:pt x="76873" y="3721"/>
                </a:lnTo>
                <a:lnTo>
                  <a:pt x="73139" y="0"/>
                </a:lnTo>
                <a:close/>
              </a:path>
            </a:pathLst>
          </a:custGeom>
          <a:solidFill>
            <a:srgbClr val="6F838B"/>
          </a:solidFill>
        </p:spPr>
        <p:txBody>
          <a:bodyPr wrap="square" lIns="0" tIns="0" rIns="0" bIns="0" rtlCol="0"/>
          <a:lstStyle/>
          <a:p>
            <a:endParaRPr/>
          </a:p>
        </p:txBody>
      </p:sp>
      <p:sp>
        <p:nvSpPr>
          <p:cNvPr id="49" name="object 49"/>
          <p:cNvSpPr/>
          <p:nvPr/>
        </p:nvSpPr>
        <p:spPr>
          <a:xfrm>
            <a:off x="6979273" y="6986177"/>
            <a:ext cx="17145" cy="61594"/>
          </a:xfrm>
          <a:custGeom>
            <a:avLst/>
            <a:gdLst/>
            <a:ahLst/>
            <a:cxnLst/>
            <a:rect l="l" t="t" r="r" b="b"/>
            <a:pathLst>
              <a:path w="17145" h="61595">
                <a:moveTo>
                  <a:pt x="12941" y="0"/>
                </a:moveTo>
                <a:lnTo>
                  <a:pt x="3733" y="0"/>
                </a:lnTo>
                <a:lnTo>
                  <a:pt x="0" y="3721"/>
                </a:lnTo>
                <a:lnTo>
                  <a:pt x="0" y="57581"/>
                </a:lnTo>
                <a:lnTo>
                  <a:pt x="3733"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50" name="object 50"/>
          <p:cNvSpPr/>
          <p:nvPr/>
        </p:nvSpPr>
        <p:spPr>
          <a:xfrm>
            <a:off x="7017868"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51" name="object 51"/>
          <p:cNvSpPr/>
          <p:nvPr/>
        </p:nvSpPr>
        <p:spPr>
          <a:xfrm>
            <a:off x="7078826"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52" name="object 52"/>
          <p:cNvSpPr/>
          <p:nvPr/>
        </p:nvSpPr>
        <p:spPr>
          <a:xfrm>
            <a:off x="7405415" y="7009306"/>
            <a:ext cx="78105" cy="17145"/>
          </a:xfrm>
          <a:custGeom>
            <a:avLst/>
            <a:gdLst/>
            <a:ahLst/>
            <a:cxnLst/>
            <a:rect l="l" t="t" r="r" b="b"/>
            <a:pathLst>
              <a:path w="78104" h="17145">
                <a:moveTo>
                  <a:pt x="73888" y="0"/>
                </a:moveTo>
                <a:lnTo>
                  <a:pt x="3733" y="0"/>
                </a:lnTo>
                <a:lnTo>
                  <a:pt x="0" y="3721"/>
                </a:lnTo>
                <a:lnTo>
                  <a:pt x="0" y="12928"/>
                </a:lnTo>
                <a:lnTo>
                  <a:pt x="3733" y="16649"/>
                </a:lnTo>
                <a:lnTo>
                  <a:pt x="73888" y="16649"/>
                </a:lnTo>
                <a:lnTo>
                  <a:pt x="77622" y="12928"/>
                </a:lnTo>
                <a:lnTo>
                  <a:pt x="77622" y="3721"/>
                </a:lnTo>
                <a:lnTo>
                  <a:pt x="73888" y="0"/>
                </a:lnTo>
                <a:close/>
              </a:path>
            </a:pathLst>
          </a:custGeom>
          <a:solidFill>
            <a:srgbClr val="6F838B"/>
          </a:solidFill>
        </p:spPr>
        <p:txBody>
          <a:bodyPr wrap="square" lIns="0" tIns="0" rIns="0" bIns="0" rtlCol="0"/>
          <a:lstStyle/>
          <a:p>
            <a:endParaRPr/>
          </a:p>
        </p:txBody>
      </p:sp>
      <p:sp>
        <p:nvSpPr>
          <p:cNvPr id="53" name="object 53"/>
          <p:cNvSpPr/>
          <p:nvPr/>
        </p:nvSpPr>
        <p:spPr>
          <a:xfrm>
            <a:off x="7504964" y="6986177"/>
            <a:ext cx="17145" cy="61594"/>
          </a:xfrm>
          <a:custGeom>
            <a:avLst/>
            <a:gdLst/>
            <a:ahLst/>
            <a:cxnLst/>
            <a:rect l="l" t="t" r="r" b="b"/>
            <a:pathLst>
              <a:path w="17145" h="61595">
                <a:moveTo>
                  <a:pt x="12941" y="0"/>
                </a:moveTo>
                <a:lnTo>
                  <a:pt x="3733" y="0"/>
                </a:lnTo>
                <a:lnTo>
                  <a:pt x="0" y="3721"/>
                </a:lnTo>
                <a:lnTo>
                  <a:pt x="0" y="57581"/>
                </a:lnTo>
                <a:lnTo>
                  <a:pt x="3733"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54" name="object 54"/>
          <p:cNvSpPr/>
          <p:nvPr/>
        </p:nvSpPr>
        <p:spPr>
          <a:xfrm>
            <a:off x="7466376"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55" name="object 55"/>
          <p:cNvSpPr/>
          <p:nvPr/>
        </p:nvSpPr>
        <p:spPr>
          <a:xfrm>
            <a:off x="7405418"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56" name="object 56"/>
          <p:cNvSpPr/>
          <p:nvPr/>
        </p:nvSpPr>
        <p:spPr>
          <a:xfrm>
            <a:off x="7101668" y="6602338"/>
            <a:ext cx="177800" cy="66040"/>
          </a:xfrm>
          <a:custGeom>
            <a:avLst/>
            <a:gdLst/>
            <a:ahLst/>
            <a:cxnLst/>
            <a:rect l="l" t="t" r="r" b="b"/>
            <a:pathLst>
              <a:path w="177800" h="66040">
                <a:moveTo>
                  <a:pt x="122085" y="0"/>
                </a:moveTo>
                <a:lnTo>
                  <a:pt x="55359" y="8508"/>
                </a:lnTo>
                <a:lnTo>
                  <a:pt x="0" y="65938"/>
                </a:lnTo>
                <a:lnTo>
                  <a:pt x="177444" y="56006"/>
                </a:lnTo>
                <a:lnTo>
                  <a:pt x="122085" y="0"/>
                </a:lnTo>
                <a:close/>
              </a:path>
            </a:pathLst>
          </a:custGeom>
          <a:solidFill>
            <a:srgbClr val="020203"/>
          </a:solidFill>
        </p:spPr>
        <p:txBody>
          <a:bodyPr wrap="square" lIns="0" tIns="0" rIns="0" bIns="0" rtlCol="0"/>
          <a:lstStyle/>
          <a:p>
            <a:endParaRPr/>
          </a:p>
        </p:txBody>
      </p:sp>
      <p:sp>
        <p:nvSpPr>
          <p:cNvPr id="57" name="object 57"/>
          <p:cNvSpPr/>
          <p:nvPr/>
        </p:nvSpPr>
        <p:spPr>
          <a:xfrm>
            <a:off x="7092474" y="6593748"/>
            <a:ext cx="196215" cy="83185"/>
          </a:xfrm>
          <a:custGeom>
            <a:avLst/>
            <a:gdLst/>
            <a:ahLst/>
            <a:cxnLst/>
            <a:rect l="l" t="t" r="r" b="b"/>
            <a:pathLst>
              <a:path w="196215" h="83184">
                <a:moveTo>
                  <a:pt x="132778" y="0"/>
                </a:moveTo>
                <a:lnTo>
                  <a:pt x="61620" y="9080"/>
                </a:lnTo>
                <a:lnTo>
                  <a:pt x="59867" y="9956"/>
                </a:lnTo>
                <a:lnTo>
                  <a:pt x="0" y="72059"/>
                </a:lnTo>
                <a:lnTo>
                  <a:pt x="101" y="77330"/>
                </a:lnTo>
                <a:lnTo>
                  <a:pt x="5029" y="82080"/>
                </a:lnTo>
                <a:lnTo>
                  <a:pt x="7112" y="82854"/>
                </a:lnTo>
                <a:lnTo>
                  <a:pt x="11379" y="82854"/>
                </a:lnTo>
                <a:lnTo>
                  <a:pt x="13563" y="81991"/>
                </a:lnTo>
                <a:lnTo>
                  <a:pt x="68529" y="24980"/>
                </a:lnTo>
                <a:lnTo>
                  <a:pt x="128244" y="17373"/>
                </a:lnTo>
                <a:lnTo>
                  <a:pt x="151665" y="17373"/>
                </a:lnTo>
                <a:lnTo>
                  <a:pt x="135382" y="901"/>
                </a:lnTo>
                <a:lnTo>
                  <a:pt x="132778" y="0"/>
                </a:lnTo>
                <a:close/>
              </a:path>
              <a:path w="196215" h="83184">
                <a:moveTo>
                  <a:pt x="151665" y="17373"/>
                </a:moveTo>
                <a:lnTo>
                  <a:pt x="128244" y="17373"/>
                </a:lnTo>
                <a:lnTo>
                  <a:pt x="183946" y="73723"/>
                </a:lnTo>
                <a:lnTo>
                  <a:pt x="189230" y="73761"/>
                </a:lnTo>
                <a:lnTo>
                  <a:pt x="195783" y="67297"/>
                </a:lnTo>
                <a:lnTo>
                  <a:pt x="195808" y="62026"/>
                </a:lnTo>
                <a:lnTo>
                  <a:pt x="151665" y="17373"/>
                </a:lnTo>
                <a:close/>
              </a:path>
            </a:pathLst>
          </a:custGeom>
          <a:solidFill>
            <a:srgbClr val="020203"/>
          </a:solidFill>
        </p:spPr>
        <p:txBody>
          <a:bodyPr wrap="square" lIns="0" tIns="0" rIns="0" bIns="0" rtlCol="0"/>
          <a:lstStyle/>
          <a:p>
            <a:endParaRPr/>
          </a:p>
        </p:txBody>
      </p:sp>
      <p:sp>
        <p:nvSpPr>
          <p:cNvPr id="58" name="object 58"/>
          <p:cNvSpPr/>
          <p:nvPr/>
        </p:nvSpPr>
        <p:spPr>
          <a:xfrm>
            <a:off x="7100248" y="6620771"/>
            <a:ext cx="290830" cy="51435"/>
          </a:xfrm>
          <a:custGeom>
            <a:avLst/>
            <a:gdLst/>
            <a:ahLst/>
            <a:cxnLst/>
            <a:rect l="l" t="t" r="r" b="b"/>
            <a:pathLst>
              <a:path w="290829" h="51434">
                <a:moveTo>
                  <a:pt x="161124" y="0"/>
                </a:moveTo>
                <a:lnTo>
                  <a:pt x="1422" y="47510"/>
                </a:lnTo>
                <a:lnTo>
                  <a:pt x="0" y="49987"/>
                </a:lnTo>
                <a:lnTo>
                  <a:pt x="290309" y="51054"/>
                </a:lnTo>
                <a:lnTo>
                  <a:pt x="282486" y="35458"/>
                </a:lnTo>
                <a:lnTo>
                  <a:pt x="218617" y="5194"/>
                </a:lnTo>
                <a:lnTo>
                  <a:pt x="161124" y="0"/>
                </a:lnTo>
                <a:close/>
              </a:path>
            </a:pathLst>
          </a:custGeom>
          <a:solidFill>
            <a:srgbClr val="020203"/>
          </a:solidFill>
        </p:spPr>
        <p:txBody>
          <a:bodyPr wrap="square" lIns="0" tIns="0" rIns="0" bIns="0" rtlCol="0"/>
          <a:lstStyle/>
          <a:p>
            <a:endParaRPr/>
          </a:p>
        </p:txBody>
      </p:sp>
      <p:sp>
        <p:nvSpPr>
          <p:cNvPr id="59" name="object 59"/>
          <p:cNvSpPr/>
          <p:nvPr/>
        </p:nvSpPr>
        <p:spPr>
          <a:xfrm>
            <a:off x="7091891" y="6612480"/>
            <a:ext cx="307975" cy="67945"/>
          </a:xfrm>
          <a:custGeom>
            <a:avLst/>
            <a:gdLst/>
            <a:ahLst/>
            <a:cxnLst/>
            <a:rect l="l" t="t" r="r" b="b"/>
            <a:pathLst>
              <a:path w="307975" h="67945">
                <a:moveTo>
                  <a:pt x="170230" y="0"/>
                </a:moveTo>
                <a:lnTo>
                  <a:pt x="168122" y="12"/>
                </a:lnTo>
                <a:lnTo>
                  <a:pt x="4762" y="48602"/>
                </a:lnTo>
                <a:lnTo>
                  <a:pt x="2806" y="50571"/>
                </a:lnTo>
                <a:lnTo>
                  <a:pt x="1930" y="52971"/>
                </a:lnTo>
                <a:lnTo>
                  <a:pt x="749" y="54394"/>
                </a:lnTo>
                <a:lnTo>
                  <a:pt x="25" y="56235"/>
                </a:lnTo>
                <a:lnTo>
                  <a:pt x="0" y="62839"/>
                </a:lnTo>
                <a:lnTo>
                  <a:pt x="3721" y="66586"/>
                </a:lnTo>
                <a:lnTo>
                  <a:pt x="298665" y="67665"/>
                </a:lnTo>
                <a:lnTo>
                  <a:pt x="301548" y="67665"/>
                </a:lnTo>
                <a:lnTo>
                  <a:pt x="304228" y="66179"/>
                </a:lnTo>
                <a:lnTo>
                  <a:pt x="307263" y="61277"/>
                </a:lnTo>
                <a:lnTo>
                  <a:pt x="307416" y="58204"/>
                </a:lnTo>
                <a:lnTo>
                  <a:pt x="303789" y="50965"/>
                </a:lnTo>
                <a:lnTo>
                  <a:pt x="285153" y="50965"/>
                </a:lnTo>
                <a:lnTo>
                  <a:pt x="58026" y="50126"/>
                </a:lnTo>
                <a:lnTo>
                  <a:pt x="170332" y="16725"/>
                </a:lnTo>
                <a:lnTo>
                  <a:pt x="253250" y="16725"/>
                </a:lnTo>
                <a:lnTo>
                  <a:pt x="229654" y="5549"/>
                </a:lnTo>
                <a:lnTo>
                  <a:pt x="228701" y="5283"/>
                </a:lnTo>
                <a:lnTo>
                  <a:pt x="170230" y="0"/>
                </a:lnTo>
                <a:close/>
              </a:path>
              <a:path w="307975" h="67945">
                <a:moveTo>
                  <a:pt x="253250" y="16725"/>
                </a:moveTo>
                <a:lnTo>
                  <a:pt x="170332" y="16725"/>
                </a:lnTo>
                <a:lnTo>
                  <a:pt x="224739" y="21640"/>
                </a:lnTo>
                <a:lnTo>
                  <a:pt x="284683" y="50038"/>
                </a:lnTo>
                <a:lnTo>
                  <a:pt x="285153" y="50965"/>
                </a:lnTo>
                <a:lnTo>
                  <a:pt x="303789" y="50965"/>
                </a:lnTo>
                <a:lnTo>
                  <a:pt x="297472" y="38354"/>
                </a:lnTo>
                <a:lnTo>
                  <a:pt x="296100" y="37020"/>
                </a:lnTo>
                <a:lnTo>
                  <a:pt x="253250" y="16725"/>
                </a:lnTo>
                <a:close/>
              </a:path>
            </a:pathLst>
          </a:custGeom>
          <a:solidFill>
            <a:srgbClr val="020203"/>
          </a:solidFill>
        </p:spPr>
        <p:txBody>
          <a:bodyPr wrap="square" lIns="0" tIns="0" rIns="0" bIns="0" rtlCol="0"/>
          <a:lstStyle/>
          <a:p>
            <a:endParaRPr/>
          </a:p>
        </p:txBody>
      </p:sp>
      <p:sp>
        <p:nvSpPr>
          <p:cNvPr id="60" name="object 60"/>
          <p:cNvSpPr/>
          <p:nvPr/>
        </p:nvSpPr>
        <p:spPr>
          <a:xfrm>
            <a:off x="5883548" y="6380877"/>
            <a:ext cx="0" cy="230504"/>
          </a:xfrm>
          <a:custGeom>
            <a:avLst/>
            <a:gdLst/>
            <a:ahLst/>
            <a:cxnLst/>
            <a:rect l="l" t="t" r="r" b="b"/>
            <a:pathLst>
              <a:path h="230504">
                <a:moveTo>
                  <a:pt x="0" y="0"/>
                </a:moveTo>
                <a:lnTo>
                  <a:pt x="0" y="230504"/>
                </a:lnTo>
              </a:path>
            </a:pathLst>
          </a:custGeom>
          <a:ln w="6781">
            <a:solidFill>
              <a:srgbClr val="B6BACC"/>
            </a:solidFill>
          </a:ln>
        </p:spPr>
        <p:txBody>
          <a:bodyPr wrap="square" lIns="0" tIns="0" rIns="0" bIns="0" rtlCol="0"/>
          <a:lstStyle/>
          <a:p>
            <a:endParaRPr/>
          </a:p>
        </p:txBody>
      </p:sp>
      <p:sp>
        <p:nvSpPr>
          <p:cNvPr id="61" name="object 61"/>
          <p:cNvSpPr/>
          <p:nvPr/>
        </p:nvSpPr>
        <p:spPr>
          <a:xfrm>
            <a:off x="5709381" y="6380877"/>
            <a:ext cx="0" cy="230504"/>
          </a:xfrm>
          <a:custGeom>
            <a:avLst/>
            <a:gdLst/>
            <a:ahLst/>
            <a:cxnLst/>
            <a:rect l="l" t="t" r="r" b="b"/>
            <a:pathLst>
              <a:path h="230504">
                <a:moveTo>
                  <a:pt x="0" y="0"/>
                </a:moveTo>
                <a:lnTo>
                  <a:pt x="0" y="230504"/>
                </a:lnTo>
              </a:path>
            </a:pathLst>
          </a:custGeom>
          <a:ln w="6781">
            <a:solidFill>
              <a:srgbClr val="B6BACC"/>
            </a:solidFill>
          </a:ln>
        </p:spPr>
        <p:txBody>
          <a:bodyPr wrap="square" lIns="0" tIns="0" rIns="0" bIns="0" rtlCol="0"/>
          <a:lstStyle/>
          <a:p>
            <a:endParaRPr/>
          </a:p>
        </p:txBody>
      </p:sp>
      <p:sp>
        <p:nvSpPr>
          <p:cNvPr id="62" name="object 62"/>
          <p:cNvSpPr/>
          <p:nvPr/>
        </p:nvSpPr>
        <p:spPr>
          <a:xfrm>
            <a:off x="5696628" y="6573312"/>
            <a:ext cx="26034" cy="177165"/>
          </a:xfrm>
          <a:custGeom>
            <a:avLst/>
            <a:gdLst/>
            <a:ahLst/>
            <a:cxnLst/>
            <a:rect l="l" t="t" r="r" b="b"/>
            <a:pathLst>
              <a:path w="26035" h="177165">
                <a:moveTo>
                  <a:pt x="12915" y="0"/>
                </a:moveTo>
                <a:lnTo>
                  <a:pt x="7886" y="6948"/>
                </a:lnTo>
                <a:lnTo>
                  <a:pt x="3781" y="25896"/>
                </a:lnTo>
                <a:lnTo>
                  <a:pt x="1014" y="54001"/>
                </a:lnTo>
                <a:lnTo>
                  <a:pt x="0" y="88417"/>
                </a:lnTo>
                <a:lnTo>
                  <a:pt x="1014" y="122833"/>
                </a:lnTo>
                <a:lnTo>
                  <a:pt x="3781" y="150937"/>
                </a:lnTo>
                <a:lnTo>
                  <a:pt x="7886" y="169886"/>
                </a:lnTo>
                <a:lnTo>
                  <a:pt x="12915" y="176834"/>
                </a:lnTo>
                <a:lnTo>
                  <a:pt x="17945" y="169886"/>
                </a:lnTo>
                <a:lnTo>
                  <a:pt x="22050" y="150937"/>
                </a:lnTo>
                <a:lnTo>
                  <a:pt x="24817" y="122833"/>
                </a:lnTo>
                <a:lnTo>
                  <a:pt x="25831" y="88417"/>
                </a:lnTo>
                <a:lnTo>
                  <a:pt x="24817" y="54001"/>
                </a:lnTo>
                <a:lnTo>
                  <a:pt x="22050" y="25896"/>
                </a:lnTo>
                <a:lnTo>
                  <a:pt x="17945" y="6948"/>
                </a:lnTo>
                <a:lnTo>
                  <a:pt x="12915" y="0"/>
                </a:lnTo>
                <a:close/>
              </a:path>
            </a:pathLst>
          </a:custGeom>
          <a:solidFill>
            <a:srgbClr val="9A271E"/>
          </a:solidFill>
        </p:spPr>
        <p:txBody>
          <a:bodyPr wrap="square" lIns="0" tIns="0" rIns="0" bIns="0" rtlCol="0"/>
          <a:lstStyle/>
          <a:p>
            <a:endParaRPr/>
          </a:p>
        </p:txBody>
      </p:sp>
      <p:sp>
        <p:nvSpPr>
          <p:cNvPr id="63" name="object 63"/>
          <p:cNvSpPr/>
          <p:nvPr/>
        </p:nvSpPr>
        <p:spPr>
          <a:xfrm>
            <a:off x="5704820" y="6593345"/>
            <a:ext cx="179070" cy="162560"/>
          </a:xfrm>
          <a:custGeom>
            <a:avLst/>
            <a:gdLst/>
            <a:ahLst/>
            <a:cxnLst/>
            <a:rect l="l" t="t" r="r" b="b"/>
            <a:pathLst>
              <a:path w="179070" h="162559">
                <a:moveTo>
                  <a:pt x="7683" y="0"/>
                </a:moveTo>
                <a:lnTo>
                  <a:pt x="3241" y="18430"/>
                </a:lnTo>
                <a:lnTo>
                  <a:pt x="960" y="33191"/>
                </a:lnTo>
                <a:lnTo>
                  <a:pt x="120" y="52038"/>
                </a:lnTo>
                <a:lnTo>
                  <a:pt x="0" y="82727"/>
                </a:lnTo>
                <a:lnTo>
                  <a:pt x="1242" y="107688"/>
                </a:lnTo>
                <a:lnTo>
                  <a:pt x="3967" y="125080"/>
                </a:lnTo>
                <a:lnTo>
                  <a:pt x="6670" y="135107"/>
                </a:lnTo>
                <a:lnTo>
                  <a:pt x="7848" y="137972"/>
                </a:lnTo>
                <a:lnTo>
                  <a:pt x="178727" y="162382"/>
                </a:lnTo>
                <a:lnTo>
                  <a:pt x="178727" y="18884"/>
                </a:lnTo>
                <a:lnTo>
                  <a:pt x="7683" y="0"/>
                </a:lnTo>
                <a:close/>
              </a:path>
            </a:pathLst>
          </a:custGeom>
          <a:solidFill>
            <a:srgbClr val="BAA7B4"/>
          </a:solidFill>
        </p:spPr>
        <p:txBody>
          <a:bodyPr wrap="square" lIns="0" tIns="0" rIns="0" bIns="0" rtlCol="0"/>
          <a:lstStyle/>
          <a:p>
            <a:endParaRPr/>
          </a:p>
        </p:txBody>
      </p:sp>
      <p:sp>
        <p:nvSpPr>
          <p:cNvPr id="64" name="object 64"/>
          <p:cNvSpPr/>
          <p:nvPr/>
        </p:nvSpPr>
        <p:spPr>
          <a:xfrm>
            <a:off x="5870633" y="6593019"/>
            <a:ext cx="26034" cy="177165"/>
          </a:xfrm>
          <a:custGeom>
            <a:avLst/>
            <a:gdLst/>
            <a:ahLst/>
            <a:cxnLst/>
            <a:rect l="l" t="t" r="r" b="b"/>
            <a:pathLst>
              <a:path w="26035" h="177165">
                <a:moveTo>
                  <a:pt x="12915" y="0"/>
                </a:moveTo>
                <a:lnTo>
                  <a:pt x="7886" y="6948"/>
                </a:lnTo>
                <a:lnTo>
                  <a:pt x="3781" y="25896"/>
                </a:lnTo>
                <a:lnTo>
                  <a:pt x="1014" y="54001"/>
                </a:lnTo>
                <a:lnTo>
                  <a:pt x="0" y="88417"/>
                </a:lnTo>
                <a:lnTo>
                  <a:pt x="1014" y="122833"/>
                </a:lnTo>
                <a:lnTo>
                  <a:pt x="3781" y="150937"/>
                </a:lnTo>
                <a:lnTo>
                  <a:pt x="7886" y="169886"/>
                </a:lnTo>
                <a:lnTo>
                  <a:pt x="12915" y="176834"/>
                </a:lnTo>
                <a:lnTo>
                  <a:pt x="17945" y="169886"/>
                </a:lnTo>
                <a:lnTo>
                  <a:pt x="22050" y="150937"/>
                </a:lnTo>
                <a:lnTo>
                  <a:pt x="24817" y="122833"/>
                </a:lnTo>
                <a:lnTo>
                  <a:pt x="25831" y="88417"/>
                </a:lnTo>
                <a:lnTo>
                  <a:pt x="24817" y="54001"/>
                </a:lnTo>
                <a:lnTo>
                  <a:pt x="22050" y="25896"/>
                </a:lnTo>
                <a:lnTo>
                  <a:pt x="17945" y="6948"/>
                </a:lnTo>
                <a:lnTo>
                  <a:pt x="12915" y="0"/>
                </a:lnTo>
                <a:close/>
              </a:path>
            </a:pathLst>
          </a:custGeom>
          <a:solidFill>
            <a:srgbClr val="9A271E"/>
          </a:solidFill>
        </p:spPr>
        <p:txBody>
          <a:bodyPr wrap="square" lIns="0" tIns="0" rIns="0" bIns="0" rtlCol="0"/>
          <a:lstStyle/>
          <a:p>
            <a:endParaRPr/>
          </a:p>
        </p:txBody>
      </p:sp>
      <p:sp>
        <p:nvSpPr>
          <p:cNvPr id="65" name="object 65"/>
          <p:cNvSpPr/>
          <p:nvPr/>
        </p:nvSpPr>
        <p:spPr>
          <a:xfrm>
            <a:off x="5706597" y="6277900"/>
            <a:ext cx="180340" cy="206375"/>
          </a:xfrm>
          <a:custGeom>
            <a:avLst/>
            <a:gdLst/>
            <a:ahLst/>
            <a:cxnLst/>
            <a:rect l="l" t="t" r="r" b="b"/>
            <a:pathLst>
              <a:path w="180339" h="206375">
                <a:moveTo>
                  <a:pt x="89954" y="0"/>
                </a:moveTo>
                <a:lnTo>
                  <a:pt x="54939" y="8087"/>
                </a:lnTo>
                <a:lnTo>
                  <a:pt x="26346" y="30141"/>
                </a:lnTo>
                <a:lnTo>
                  <a:pt x="7068" y="62852"/>
                </a:lnTo>
                <a:lnTo>
                  <a:pt x="0" y="102908"/>
                </a:lnTo>
                <a:lnTo>
                  <a:pt x="7068" y="142963"/>
                </a:lnTo>
                <a:lnTo>
                  <a:pt x="26346" y="175674"/>
                </a:lnTo>
                <a:lnTo>
                  <a:pt x="54939" y="197728"/>
                </a:lnTo>
                <a:lnTo>
                  <a:pt x="89954" y="205816"/>
                </a:lnTo>
                <a:lnTo>
                  <a:pt x="124976" y="197728"/>
                </a:lnTo>
                <a:lnTo>
                  <a:pt x="153573" y="175674"/>
                </a:lnTo>
                <a:lnTo>
                  <a:pt x="172851" y="142963"/>
                </a:lnTo>
                <a:lnTo>
                  <a:pt x="179920" y="102908"/>
                </a:lnTo>
                <a:lnTo>
                  <a:pt x="172851" y="62852"/>
                </a:lnTo>
                <a:lnTo>
                  <a:pt x="153573" y="30141"/>
                </a:lnTo>
                <a:lnTo>
                  <a:pt x="124976" y="8087"/>
                </a:lnTo>
                <a:lnTo>
                  <a:pt x="89954" y="0"/>
                </a:lnTo>
                <a:close/>
              </a:path>
            </a:pathLst>
          </a:custGeom>
          <a:solidFill>
            <a:srgbClr val="727993"/>
          </a:solidFill>
        </p:spPr>
        <p:txBody>
          <a:bodyPr wrap="square" lIns="0" tIns="0" rIns="0" bIns="0" rtlCol="0"/>
          <a:lstStyle/>
          <a:p>
            <a:endParaRPr/>
          </a:p>
        </p:txBody>
      </p:sp>
      <p:sp>
        <p:nvSpPr>
          <p:cNvPr id="66" name="object 66"/>
          <p:cNvSpPr/>
          <p:nvPr/>
        </p:nvSpPr>
        <p:spPr>
          <a:xfrm>
            <a:off x="5638370" y="6083722"/>
            <a:ext cx="174625" cy="327660"/>
          </a:xfrm>
          <a:custGeom>
            <a:avLst/>
            <a:gdLst/>
            <a:ahLst/>
            <a:cxnLst/>
            <a:rect l="l" t="t" r="r" b="b"/>
            <a:pathLst>
              <a:path w="174625" h="327660">
                <a:moveTo>
                  <a:pt x="6781" y="0"/>
                </a:moveTo>
                <a:lnTo>
                  <a:pt x="0" y="107340"/>
                </a:lnTo>
                <a:lnTo>
                  <a:pt x="158178" y="327672"/>
                </a:lnTo>
                <a:lnTo>
                  <a:pt x="174002" y="262140"/>
                </a:lnTo>
                <a:lnTo>
                  <a:pt x="6781" y="0"/>
                </a:lnTo>
                <a:close/>
              </a:path>
            </a:pathLst>
          </a:custGeom>
          <a:solidFill>
            <a:srgbClr val="B6BACC"/>
          </a:solidFill>
        </p:spPr>
        <p:txBody>
          <a:bodyPr wrap="square" lIns="0" tIns="0" rIns="0" bIns="0" rtlCol="0"/>
          <a:lstStyle/>
          <a:p>
            <a:endParaRPr/>
          </a:p>
        </p:txBody>
      </p:sp>
      <p:sp>
        <p:nvSpPr>
          <p:cNvPr id="67" name="object 67"/>
          <p:cNvSpPr/>
          <p:nvPr/>
        </p:nvSpPr>
        <p:spPr>
          <a:xfrm>
            <a:off x="5623678" y="6191070"/>
            <a:ext cx="173355" cy="220345"/>
          </a:xfrm>
          <a:custGeom>
            <a:avLst/>
            <a:gdLst/>
            <a:ahLst/>
            <a:cxnLst/>
            <a:rect l="l" t="t" r="r" b="b"/>
            <a:pathLst>
              <a:path w="173354" h="220345">
                <a:moveTo>
                  <a:pt x="14693" y="0"/>
                </a:moveTo>
                <a:lnTo>
                  <a:pt x="0" y="22593"/>
                </a:lnTo>
                <a:lnTo>
                  <a:pt x="155930" y="220332"/>
                </a:lnTo>
                <a:lnTo>
                  <a:pt x="172872" y="220332"/>
                </a:lnTo>
                <a:lnTo>
                  <a:pt x="14693" y="0"/>
                </a:lnTo>
                <a:close/>
              </a:path>
            </a:pathLst>
          </a:custGeom>
          <a:solidFill>
            <a:srgbClr val="555D78"/>
          </a:solidFill>
        </p:spPr>
        <p:txBody>
          <a:bodyPr wrap="square" lIns="0" tIns="0" rIns="0" bIns="0" rtlCol="0"/>
          <a:lstStyle/>
          <a:p>
            <a:endParaRPr/>
          </a:p>
        </p:txBody>
      </p:sp>
      <p:sp>
        <p:nvSpPr>
          <p:cNvPr id="68" name="object 68"/>
          <p:cNvSpPr/>
          <p:nvPr/>
        </p:nvSpPr>
        <p:spPr>
          <a:xfrm>
            <a:off x="5523111" y="5808027"/>
            <a:ext cx="124460" cy="558165"/>
          </a:xfrm>
          <a:custGeom>
            <a:avLst/>
            <a:gdLst/>
            <a:ahLst/>
            <a:cxnLst/>
            <a:rect l="l" t="t" r="r" b="b"/>
            <a:pathLst>
              <a:path w="124460" h="558164">
                <a:moveTo>
                  <a:pt x="124294" y="0"/>
                </a:moveTo>
                <a:lnTo>
                  <a:pt x="54241" y="0"/>
                </a:lnTo>
                <a:lnTo>
                  <a:pt x="29417" y="72564"/>
                </a:lnTo>
                <a:lnTo>
                  <a:pt x="16670" y="114406"/>
                </a:lnTo>
                <a:lnTo>
                  <a:pt x="11973" y="141415"/>
                </a:lnTo>
                <a:lnTo>
                  <a:pt x="11302" y="169481"/>
                </a:lnTo>
                <a:lnTo>
                  <a:pt x="10817" y="199160"/>
                </a:lnTo>
                <a:lnTo>
                  <a:pt x="9536" y="249283"/>
                </a:lnTo>
                <a:lnTo>
                  <a:pt x="7726" y="312330"/>
                </a:lnTo>
                <a:lnTo>
                  <a:pt x="5651" y="380779"/>
                </a:lnTo>
                <a:lnTo>
                  <a:pt x="3576" y="447109"/>
                </a:lnTo>
                <a:lnTo>
                  <a:pt x="0" y="558177"/>
                </a:lnTo>
                <a:lnTo>
                  <a:pt x="53111" y="558177"/>
                </a:lnTo>
                <a:lnTo>
                  <a:pt x="58714" y="421276"/>
                </a:lnTo>
                <a:lnTo>
                  <a:pt x="62994" y="318246"/>
                </a:lnTo>
                <a:lnTo>
                  <a:pt x="66215" y="244081"/>
                </a:lnTo>
                <a:lnTo>
                  <a:pt x="68641" y="193778"/>
                </a:lnTo>
                <a:lnTo>
                  <a:pt x="72172" y="144731"/>
                </a:lnTo>
                <a:lnTo>
                  <a:pt x="85681" y="105345"/>
                </a:lnTo>
                <a:lnTo>
                  <a:pt x="102119" y="60874"/>
                </a:lnTo>
                <a:lnTo>
                  <a:pt x="117497" y="18732"/>
                </a:lnTo>
                <a:lnTo>
                  <a:pt x="124294" y="0"/>
                </a:lnTo>
                <a:close/>
              </a:path>
            </a:pathLst>
          </a:custGeom>
          <a:solidFill>
            <a:srgbClr val="D25A56"/>
          </a:solidFill>
        </p:spPr>
        <p:txBody>
          <a:bodyPr wrap="square" lIns="0" tIns="0" rIns="0" bIns="0" rtlCol="0"/>
          <a:lstStyle/>
          <a:p>
            <a:endParaRPr/>
          </a:p>
        </p:txBody>
      </p:sp>
      <p:sp>
        <p:nvSpPr>
          <p:cNvPr id="69" name="object 69"/>
          <p:cNvSpPr/>
          <p:nvPr/>
        </p:nvSpPr>
        <p:spPr>
          <a:xfrm>
            <a:off x="5576219" y="5808027"/>
            <a:ext cx="85090" cy="558165"/>
          </a:xfrm>
          <a:custGeom>
            <a:avLst/>
            <a:gdLst/>
            <a:ahLst/>
            <a:cxnLst/>
            <a:rect l="l" t="t" r="r" b="b"/>
            <a:pathLst>
              <a:path w="85089" h="558164">
                <a:moveTo>
                  <a:pt x="71183" y="0"/>
                </a:moveTo>
                <a:lnTo>
                  <a:pt x="22606" y="131064"/>
                </a:lnTo>
                <a:lnTo>
                  <a:pt x="0" y="558177"/>
                </a:lnTo>
                <a:lnTo>
                  <a:pt x="37287" y="527659"/>
                </a:lnTo>
                <a:lnTo>
                  <a:pt x="84747" y="183045"/>
                </a:lnTo>
                <a:lnTo>
                  <a:pt x="84747" y="9042"/>
                </a:lnTo>
                <a:lnTo>
                  <a:pt x="71183" y="0"/>
                </a:lnTo>
                <a:close/>
              </a:path>
            </a:pathLst>
          </a:custGeom>
          <a:solidFill>
            <a:srgbClr val="9A271E"/>
          </a:solidFill>
        </p:spPr>
        <p:txBody>
          <a:bodyPr wrap="square" lIns="0" tIns="0" rIns="0" bIns="0" rtlCol="0"/>
          <a:lstStyle/>
          <a:p>
            <a:endParaRPr/>
          </a:p>
        </p:txBody>
      </p:sp>
      <p:sp>
        <p:nvSpPr>
          <p:cNvPr id="70" name="object 70"/>
          <p:cNvSpPr/>
          <p:nvPr/>
        </p:nvSpPr>
        <p:spPr>
          <a:xfrm>
            <a:off x="5315850" y="6781717"/>
            <a:ext cx="629285" cy="598805"/>
          </a:xfrm>
          <a:custGeom>
            <a:avLst/>
            <a:gdLst/>
            <a:ahLst/>
            <a:cxnLst/>
            <a:rect l="l" t="t" r="r" b="b"/>
            <a:pathLst>
              <a:path w="629285" h="598804">
                <a:moveTo>
                  <a:pt x="381342" y="0"/>
                </a:moveTo>
                <a:lnTo>
                  <a:pt x="0" y="462699"/>
                </a:lnTo>
                <a:lnTo>
                  <a:pt x="359308" y="598284"/>
                </a:lnTo>
                <a:lnTo>
                  <a:pt x="628789" y="30505"/>
                </a:lnTo>
                <a:lnTo>
                  <a:pt x="381342" y="0"/>
                </a:lnTo>
                <a:close/>
              </a:path>
            </a:pathLst>
          </a:custGeom>
          <a:solidFill>
            <a:srgbClr val="B6BBC8"/>
          </a:solidFill>
        </p:spPr>
        <p:txBody>
          <a:bodyPr wrap="square" lIns="0" tIns="0" rIns="0" bIns="0" rtlCol="0"/>
          <a:lstStyle/>
          <a:p>
            <a:endParaRPr/>
          </a:p>
        </p:txBody>
      </p:sp>
      <p:sp>
        <p:nvSpPr>
          <p:cNvPr id="71" name="object 71"/>
          <p:cNvSpPr/>
          <p:nvPr/>
        </p:nvSpPr>
        <p:spPr>
          <a:xfrm>
            <a:off x="5315850" y="6739345"/>
            <a:ext cx="629285" cy="598805"/>
          </a:xfrm>
          <a:custGeom>
            <a:avLst/>
            <a:gdLst/>
            <a:ahLst/>
            <a:cxnLst/>
            <a:rect l="l" t="t" r="r" b="b"/>
            <a:pathLst>
              <a:path w="629285" h="598804">
                <a:moveTo>
                  <a:pt x="381342" y="0"/>
                </a:moveTo>
                <a:lnTo>
                  <a:pt x="0" y="462699"/>
                </a:lnTo>
                <a:lnTo>
                  <a:pt x="359308" y="598284"/>
                </a:lnTo>
                <a:lnTo>
                  <a:pt x="628789" y="30505"/>
                </a:lnTo>
                <a:lnTo>
                  <a:pt x="381342" y="0"/>
                </a:lnTo>
                <a:close/>
              </a:path>
            </a:pathLst>
          </a:custGeom>
          <a:solidFill>
            <a:srgbClr val="B6BBC8"/>
          </a:solidFill>
        </p:spPr>
        <p:txBody>
          <a:bodyPr wrap="square" lIns="0" tIns="0" rIns="0" bIns="0" rtlCol="0"/>
          <a:lstStyle/>
          <a:p>
            <a:endParaRPr/>
          </a:p>
        </p:txBody>
      </p:sp>
      <p:sp>
        <p:nvSpPr>
          <p:cNvPr id="72" name="object 72"/>
          <p:cNvSpPr/>
          <p:nvPr/>
        </p:nvSpPr>
        <p:spPr>
          <a:xfrm>
            <a:off x="5315849" y="7202047"/>
            <a:ext cx="359410" cy="178435"/>
          </a:xfrm>
          <a:custGeom>
            <a:avLst/>
            <a:gdLst/>
            <a:ahLst/>
            <a:cxnLst/>
            <a:rect l="l" t="t" r="r" b="b"/>
            <a:pathLst>
              <a:path w="359410" h="178434">
                <a:moveTo>
                  <a:pt x="0" y="0"/>
                </a:moveTo>
                <a:lnTo>
                  <a:pt x="0" y="42367"/>
                </a:lnTo>
                <a:lnTo>
                  <a:pt x="359308" y="177952"/>
                </a:lnTo>
                <a:lnTo>
                  <a:pt x="359308" y="135585"/>
                </a:lnTo>
                <a:lnTo>
                  <a:pt x="0" y="0"/>
                </a:lnTo>
                <a:close/>
              </a:path>
            </a:pathLst>
          </a:custGeom>
          <a:solidFill>
            <a:srgbClr val="6F838B"/>
          </a:solidFill>
        </p:spPr>
        <p:txBody>
          <a:bodyPr wrap="square" lIns="0" tIns="0" rIns="0" bIns="0" rtlCol="0"/>
          <a:lstStyle/>
          <a:p>
            <a:endParaRPr/>
          </a:p>
        </p:txBody>
      </p:sp>
      <p:sp>
        <p:nvSpPr>
          <p:cNvPr id="73" name="object 73"/>
          <p:cNvSpPr/>
          <p:nvPr/>
        </p:nvSpPr>
        <p:spPr>
          <a:xfrm>
            <a:off x="5675160" y="6769857"/>
            <a:ext cx="269875" cy="610235"/>
          </a:xfrm>
          <a:custGeom>
            <a:avLst/>
            <a:gdLst/>
            <a:ahLst/>
            <a:cxnLst/>
            <a:rect l="l" t="t" r="r" b="b"/>
            <a:pathLst>
              <a:path w="269875" h="610234">
                <a:moveTo>
                  <a:pt x="269481" y="0"/>
                </a:moveTo>
                <a:lnTo>
                  <a:pt x="0" y="567778"/>
                </a:lnTo>
                <a:lnTo>
                  <a:pt x="0" y="610146"/>
                </a:lnTo>
                <a:lnTo>
                  <a:pt x="269481" y="42367"/>
                </a:lnTo>
                <a:lnTo>
                  <a:pt x="269481" y="0"/>
                </a:lnTo>
                <a:close/>
              </a:path>
            </a:pathLst>
          </a:custGeom>
          <a:solidFill>
            <a:srgbClr val="506561"/>
          </a:solidFill>
        </p:spPr>
        <p:txBody>
          <a:bodyPr wrap="square" lIns="0" tIns="0" rIns="0" bIns="0" rtlCol="0"/>
          <a:lstStyle/>
          <a:p>
            <a:endParaRPr/>
          </a:p>
        </p:txBody>
      </p:sp>
      <p:sp>
        <p:nvSpPr>
          <p:cNvPr id="74" name="object 74"/>
          <p:cNvSpPr/>
          <p:nvPr/>
        </p:nvSpPr>
        <p:spPr>
          <a:xfrm>
            <a:off x="5634705" y="6357432"/>
            <a:ext cx="177800" cy="553085"/>
          </a:xfrm>
          <a:custGeom>
            <a:avLst/>
            <a:gdLst/>
            <a:ahLst/>
            <a:cxnLst/>
            <a:rect l="l" t="t" r="r" b="b"/>
            <a:pathLst>
              <a:path w="177800" h="553084">
                <a:moveTo>
                  <a:pt x="150177" y="0"/>
                </a:moveTo>
                <a:lnTo>
                  <a:pt x="99275" y="0"/>
                </a:lnTo>
                <a:lnTo>
                  <a:pt x="97878" y="1155"/>
                </a:lnTo>
                <a:lnTo>
                  <a:pt x="0" y="516737"/>
                </a:lnTo>
                <a:lnTo>
                  <a:pt x="1193" y="518515"/>
                </a:lnTo>
                <a:lnTo>
                  <a:pt x="3022" y="518858"/>
                </a:lnTo>
                <a:lnTo>
                  <a:pt x="173126" y="552462"/>
                </a:lnTo>
                <a:lnTo>
                  <a:pt x="173786" y="552526"/>
                </a:lnTo>
                <a:lnTo>
                  <a:pt x="174586" y="552526"/>
                </a:lnTo>
                <a:lnTo>
                  <a:pt x="175374" y="552234"/>
                </a:lnTo>
                <a:lnTo>
                  <a:pt x="176784" y="551027"/>
                </a:lnTo>
                <a:lnTo>
                  <a:pt x="177228" y="550024"/>
                </a:lnTo>
                <a:lnTo>
                  <a:pt x="176978" y="544982"/>
                </a:lnTo>
                <a:lnTo>
                  <a:pt x="170192" y="544982"/>
                </a:lnTo>
                <a:lnTo>
                  <a:pt x="7632" y="512864"/>
                </a:lnTo>
                <a:lnTo>
                  <a:pt x="103708" y="6781"/>
                </a:lnTo>
                <a:lnTo>
                  <a:pt x="151913" y="6781"/>
                </a:lnTo>
                <a:lnTo>
                  <a:pt x="151663" y="1409"/>
                </a:lnTo>
                <a:lnTo>
                  <a:pt x="150177" y="0"/>
                </a:lnTo>
                <a:close/>
              </a:path>
              <a:path w="177800" h="553084">
                <a:moveTo>
                  <a:pt x="151913" y="6781"/>
                </a:moveTo>
                <a:lnTo>
                  <a:pt x="145122" y="6781"/>
                </a:lnTo>
                <a:lnTo>
                  <a:pt x="170192" y="544982"/>
                </a:lnTo>
                <a:lnTo>
                  <a:pt x="176978" y="544982"/>
                </a:lnTo>
                <a:lnTo>
                  <a:pt x="151913" y="6781"/>
                </a:lnTo>
                <a:close/>
              </a:path>
            </a:pathLst>
          </a:custGeom>
          <a:solidFill>
            <a:srgbClr val="506561"/>
          </a:solidFill>
        </p:spPr>
        <p:txBody>
          <a:bodyPr wrap="square" lIns="0" tIns="0" rIns="0" bIns="0" rtlCol="0"/>
          <a:lstStyle/>
          <a:p>
            <a:endParaRPr/>
          </a:p>
        </p:txBody>
      </p:sp>
      <p:sp>
        <p:nvSpPr>
          <p:cNvPr id="75" name="object 75"/>
          <p:cNvSpPr/>
          <p:nvPr/>
        </p:nvSpPr>
        <p:spPr>
          <a:xfrm>
            <a:off x="5779625" y="6348821"/>
            <a:ext cx="122555" cy="561340"/>
          </a:xfrm>
          <a:custGeom>
            <a:avLst/>
            <a:gdLst/>
            <a:ahLst/>
            <a:cxnLst/>
            <a:rect l="l" t="t" r="r" b="b"/>
            <a:pathLst>
              <a:path w="122554" h="561340">
                <a:moveTo>
                  <a:pt x="20916" y="0"/>
                </a:moveTo>
                <a:lnTo>
                  <a:pt x="19812" y="12"/>
                </a:lnTo>
                <a:lnTo>
                  <a:pt x="723" y="9563"/>
                </a:lnTo>
                <a:lnTo>
                  <a:pt x="0" y="10820"/>
                </a:lnTo>
                <a:lnTo>
                  <a:pt x="25539" y="559231"/>
                </a:lnTo>
                <a:lnTo>
                  <a:pt x="26365" y="560400"/>
                </a:lnTo>
                <a:lnTo>
                  <a:pt x="27597" y="560882"/>
                </a:lnTo>
                <a:lnTo>
                  <a:pt x="28003" y="561060"/>
                </a:lnTo>
                <a:lnTo>
                  <a:pt x="28867" y="561136"/>
                </a:lnTo>
                <a:lnTo>
                  <a:pt x="29718" y="561136"/>
                </a:lnTo>
                <a:lnTo>
                  <a:pt x="30556" y="560819"/>
                </a:lnTo>
                <a:lnTo>
                  <a:pt x="41796" y="550214"/>
                </a:lnTo>
                <a:lnTo>
                  <a:pt x="31915" y="550214"/>
                </a:lnTo>
                <a:lnTo>
                  <a:pt x="6934" y="14033"/>
                </a:lnTo>
                <a:lnTo>
                  <a:pt x="17970" y="8521"/>
                </a:lnTo>
                <a:lnTo>
                  <a:pt x="24901" y="8521"/>
                </a:lnTo>
                <a:lnTo>
                  <a:pt x="23495" y="1803"/>
                </a:lnTo>
                <a:lnTo>
                  <a:pt x="22809" y="927"/>
                </a:lnTo>
                <a:lnTo>
                  <a:pt x="21869" y="482"/>
                </a:lnTo>
                <a:lnTo>
                  <a:pt x="20916" y="0"/>
                </a:lnTo>
                <a:close/>
              </a:path>
              <a:path w="122554" h="561340">
                <a:moveTo>
                  <a:pt x="24901" y="8521"/>
                </a:moveTo>
                <a:lnTo>
                  <a:pt x="17970" y="8521"/>
                </a:lnTo>
                <a:lnTo>
                  <a:pt x="114985" y="471843"/>
                </a:lnTo>
                <a:lnTo>
                  <a:pt x="31915" y="550214"/>
                </a:lnTo>
                <a:lnTo>
                  <a:pt x="41796" y="550214"/>
                </a:lnTo>
                <a:lnTo>
                  <a:pt x="121881" y="474662"/>
                </a:lnTo>
                <a:lnTo>
                  <a:pt x="122250" y="473468"/>
                </a:lnTo>
                <a:lnTo>
                  <a:pt x="24901" y="8521"/>
                </a:lnTo>
                <a:close/>
              </a:path>
            </a:pathLst>
          </a:custGeom>
          <a:solidFill>
            <a:srgbClr val="506561"/>
          </a:solidFill>
        </p:spPr>
        <p:txBody>
          <a:bodyPr wrap="square" lIns="0" tIns="0" rIns="0" bIns="0" rtlCol="0"/>
          <a:lstStyle/>
          <a:p>
            <a:endParaRPr/>
          </a:p>
        </p:txBody>
      </p:sp>
      <p:sp>
        <p:nvSpPr>
          <p:cNvPr id="76" name="object 76"/>
          <p:cNvSpPr/>
          <p:nvPr/>
        </p:nvSpPr>
        <p:spPr>
          <a:xfrm>
            <a:off x="5705829" y="6480338"/>
            <a:ext cx="127000" cy="31750"/>
          </a:xfrm>
          <a:custGeom>
            <a:avLst/>
            <a:gdLst/>
            <a:ahLst/>
            <a:cxnLst/>
            <a:rect l="l" t="t" r="r" b="b"/>
            <a:pathLst>
              <a:path w="127000" h="31750">
                <a:moveTo>
                  <a:pt x="44818" y="0"/>
                </a:moveTo>
                <a:lnTo>
                  <a:pt x="43827" y="25"/>
                </a:lnTo>
                <a:lnTo>
                  <a:pt x="901" y="16027"/>
                </a:lnTo>
                <a:lnTo>
                  <a:pt x="0" y="17513"/>
                </a:lnTo>
                <a:lnTo>
                  <a:pt x="368" y="20624"/>
                </a:lnTo>
                <a:lnTo>
                  <a:pt x="1600" y="21856"/>
                </a:lnTo>
                <a:lnTo>
                  <a:pt x="3149" y="22021"/>
                </a:lnTo>
                <a:lnTo>
                  <a:pt x="83718" y="31457"/>
                </a:lnTo>
                <a:lnTo>
                  <a:pt x="84112" y="31483"/>
                </a:lnTo>
                <a:lnTo>
                  <a:pt x="85102" y="31381"/>
                </a:lnTo>
                <a:lnTo>
                  <a:pt x="99363" y="24612"/>
                </a:lnTo>
                <a:lnTo>
                  <a:pt x="83540" y="24612"/>
                </a:lnTo>
                <a:lnTo>
                  <a:pt x="17894" y="16929"/>
                </a:lnTo>
                <a:lnTo>
                  <a:pt x="45021" y="6819"/>
                </a:lnTo>
                <a:lnTo>
                  <a:pt x="125277" y="6819"/>
                </a:lnTo>
                <a:lnTo>
                  <a:pt x="124802" y="6388"/>
                </a:lnTo>
                <a:lnTo>
                  <a:pt x="44818" y="0"/>
                </a:lnTo>
                <a:close/>
              </a:path>
              <a:path w="127000" h="31750">
                <a:moveTo>
                  <a:pt x="125277" y="6819"/>
                </a:moveTo>
                <a:lnTo>
                  <a:pt x="45021" y="6819"/>
                </a:lnTo>
                <a:lnTo>
                  <a:pt x="110108" y="12014"/>
                </a:lnTo>
                <a:lnTo>
                  <a:pt x="83540" y="24612"/>
                </a:lnTo>
                <a:lnTo>
                  <a:pt x="99363" y="24612"/>
                </a:lnTo>
                <a:lnTo>
                  <a:pt x="124459" y="12700"/>
                </a:lnTo>
                <a:lnTo>
                  <a:pt x="125844" y="12065"/>
                </a:lnTo>
                <a:lnTo>
                  <a:pt x="126618" y="10553"/>
                </a:lnTo>
                <a:lnTo>
                  <a:pt x="126060" y="7531"/>
                </a:lnTo>
                <a:lnTo>
                  <a:pt x="125277" y="6819"/>
                </a:lnTo>
                <a:close/>
              </a:path>
            </a:pathLst>
          </a:custGeom>
          <a:solidFill>
            <a:srgbClr val="506561"/>
          </a:solidFill>
        </p:spPr>
        <p:txBody>
          <a:bodyPr wrap="square" lIns="0" tIns="0" rIns="0" bIns="0" rtlCol="0"/>
          <a:lstStyle/>
          <a:p>
            <a:endParaRPr/>
          </a:p>
        </p:txBody>
      </p:sp>
      <p:sp>
        <p:nvSpPr>
          <p:cNvPr id="77" name="object 77"/>
          <p:cNvSpPr/>
          <p:nvPr/>
        </p:nvSpPr>
        <p:spPr>
          <a:xfrm>
            <a:off x="5685453" y="6587190"/>
            <a:ext cx="172085" cy="53975"/>
          </a:xfrm>
          <a:custGeom>
            <a:avLst/>
            <a:gdLst/>
            <a:ahLst/>
            <a:cxnLst/>
            <a:rect l="l" t="t" r="r" b="b"/>
            <a:pathLst>
              <a:path w="172085" h="53975">
                <a:moveTo>
                  <a:pt x="62280" y="0"/>
                </a:moveTo>
                <a:lnTo>
                  <a:pt x="60858" y="0"/>
                </a:lnTo>
                <a:lnTo>
                  <a:pt x="736" y="30492"/>
                </a:lnTo>
                <a:lnTo>
                  <a:pt x="0" y="31927"/>
                </a:lnTo>
                <a:lnTo>
                  <a:pt x="457" y="34823"/>
                </a:lnTo>
                <a:lnTo>
                  <a:pt x="1587" y="35966"/>
                </a:lnTo>
                <a:lnTo>
                  <a:pt x="109956" y="53682"/>
                </a:lnTo>
                <a:lnTo>
                  <a:pt x="110502" y="53721"/>
                </a:lnTo>
                <a:lnTo>
                  <a:pt x="111048" y="53721"/>
                </a:lnTo>
                <a:lnTo>
                  <a:pt x="111594" y="53581"/>
                </a:lnTo>
                <a:lnTo>
                  <a:pt x="112090" y="53340"/>
                </a:lnTo>
                <a:lnTo>
                  <a:pt x="124481" y="46812"/>
                </a:lnTo>
                <a:lnTo>
                  <a:pt x="109931" y="46812"/>
                </a:lnTo>
                <a:lnTo>
                  <a:pt x="14376" y="31178"/>
                </a:lnTo>
                <a:lnTo>
                  <a:pt x="62306" y="6870"/>
                </a:lnTo>
                <a:lnTo>
                  <a:pt x="105865" y="6870"/>
                </a:lnTo>
                <a:lnTo>
                  <a:pt x="62280" y="0"/>
                </a:lnTo>
                <a:close/>
              </a:path>
              <a:path w="172085" h="53975">
                <a:moveTo>
                  <a:pt x="105865" y="6870"/>
                </a:moveTo>
                <a:lnTo>
                  <a:pt x="62306" y="6870"/>
                </a:lnTo>
                <a:lnTo>
                  <a:pt x="157327" y="21844"/>
                </a:lnTo>
                <a:lnTo>
                  <a:pt x="109931" y="46812"/>
                </a:lnTo>
                <a:lnTo>
                  <a:pt x="124481" y="46812"/>
                </a:lnTo>
                <a:lnTo>
                  <a:pt x="170815" y="22402"/>
                </a:lnTo>
                <a:lnTo>
                  <a:pt x="171513" y="20980"/>
                </a:lnTo>
                <a:lnTo>
                  <a:pt x="171043" y="18084"/>
                </a:lnTo>
                <a:lnTo>
                  <a:pt x="169913" y="16967"/>
                </a:lnTo>
                <a:lnTo>
                  <a:pt x="105865" y="6870"/>
                </a:lnTo>
                <a:close/>
              </a:path>
            </a:pathLst>
          </a:custGeom>
          <a:solidFill>
            <a:srgbClr val="506561"/>
          </a:solidFill>
        </p:spPr>
        <p:txBody>
          <a:bodyPr wrap="square" lIns="0" tIns="0" rIns="0" bIns="0" rtlCol="0"/>
          <a:lstStyle/>
          <a:p>
            <a:endParaRPr/>
          </a:p>
        </p:txBody>
      </p:sp>
      <p:sp>
        <p:nvSpPr>
          <p:cNvPr id="78" name="object 78"/>
          <p:cNvSpPr/>
          <p:nvPr/>
        </p:nvSpPr>
        <p:spPr>
          <a:xfrm>
            <a:off x="5660000" y="6684426"/>
            <a:ext cx="219710" cy="85725"/>
          </a:xfrm>
          <a:custGeom>
            <a:avLst/>
            <a:gdLst/>
            <a:ahLst/>
            <a:cxnLst/>
            <a:rect l="l" t="t" r="r" b="b"/>
            <a:pathLst>
              <a:path w="219710" h="85725">
                <a:moveTo>
                  <a:pt x="84099" y="0"/>
                </a:moveTo>
                <a:lnTo>
                  <a:pt x="83210" y="152"/>
                </a:lnTo>
                <a:lnTo>
                  <a:pt x="82486" y="647"/>
                </a:lnTo>
                <a:lnTo>
                  <a:pt x="584" y="53632"/>
                </a:lnTo>
                <a:lnTo>
                  <a:pt x="0" y="55016"/>
                </a:lnTo>
                <a:lnTo>
                  <a:pt x="533" y="57734"/>
                </a:lnTo>
                <a:lnTo>
                  <a:pt x="1600" y="58800"/>
                </a:lnTo>
                <a:lnTo>
                  <a:pt x="141109" y="85509"/>
                </a:lnTo>
                <a:lnTo>
                  <a:pt x="141744" y="85572"/>
                </a:lnTo>
                <a:lnTo>
                  <a:pt x="142443" y="85572"/>
                </a:lnTo>
                <a:lnTo>
                  <a:pt x="143129" y="85356"/>
                </a:lnTo>
                <a:lnTo>
                  <a:pt x="152667" y="78574"/>
                </a:lnTo>
                <a:lnTo>
                  <a:pt x="140957" y="78574"/>
                </a:lnTo>
                <a:lnTo>
                  <a:pt x="12534" y="53987"/>
                </a:lnTo>
                <a:lnTo>
                  <a:pt x="85013" y="7073"/>
                </a:lnTo>
                <a:lnTo>
                  <a:pt x="119746" y="7073"/>
                </a:lnTo>
                <a:lnTo>
                  <a:pt x="84099" y="0"/>
                </a:lnTo>
                <a:close/>
              </a:path>
              <a:path w="219710" h="85725">
                <a:moveTo>
                  <a:pt x="119746" y="7073"/>
                </a:moveTo>
                <a:lnTo>
                  <a:pt x="85013" y="7073"/>
                </a:lnTo>
                <a:lnTo>
                  <a:pt x="207365" y="31368"/>
                </a:lnTo>
                <a:lnTo>
                  <a:pt x="140957" y="78574"/>
                </a:lnTo>
                <a:lnTo>
                  <a:pt x="152667" y="78574"/>
                </a:lnTo>
                <a:lnTo>
                  <a:pt x="218808" y="31546"/>
                </a:lnTo>
                <a:lnTo>
                  <a:pt x="219329" y="30187"/>
                </a:lnTo>
                <a:lnTo>
                  <a:pt x="218770" y="27533"/>
                </a:lnTo>
                <a:lnTo>
                  <a:pt x="217728" y="26517"/>
                </a:lnTo>
                <a:lnTo>
                  <a:pt x="119746" y="7073"/>
                </a:lnTo>
                <a:close/>
              </a:path>
            </a:pathLst>
          </a:custGeom>
          <a:solidFill>
            <a:srgbClr val="506561"/>
          </a:solidFill>
        </p:spPr>
        <p:txBody>
          <a:bodyPr wrap="square" lIns="0" tIns="0" rIns="0" bIns="0" rtlCol="0"/>
          <a:lstStyle/>
          <a:p>
            <a:endParaRPr/>
          </a:p>
        </p:txBody>
      </p:sp>
      <p:sp>
        <p:nvSpPr>
          <p:cNvPr id="79" name="object 79"/>
          <p:cNvSpPr/>
          <p:nvPr/>
        </p:nvSpPr>
        <p:spPr>
          <a:xfrm>
            <a:off x="5747760" y="6358181"/>
            <a:ext cx="0" cy="427355"/>
          </a:xfrm>
          <a:custGeom>
            <a:avLst/>
            <a:gdLst/>
            <a:ahLst/>
            <a:cxnLst/>
            <a:rect l="l" t="t" r="r" b="b"/>
            <a:pathLst>
              <a:path h="427354">
                <a:moveTo>
                  <a:pt x="0" y="0"/>
                </a:moveTo>
                <a:lnTo>
                  <a:pt x="0" y="427202"/>
                </a:lnTo>
              </a:path>
            </a:pathLst>
          </a:custGeom>
          <a:ln w="19316">
            <a:solidFill>
              <a:srgbClr val="506561"/>
            </a:solidFill>
          </a:ln>
        </p:spPr>
        <p:txBody>
          <a:bodyPr wrap="square" lIns="0" tIns="0" rIns="0" bIns="0" rtlCol="0"/>
          <a:lstStyle/>
          <a:p>
            <a:endParaRPr/>
          </a:p>
        </p:txBody>
      </p:sp>
      <p:sp>
        <p:nvSpPr>
          <p:cNvPr id="80" name="object 80"/>
          <p:cNvSpPr/>
          <p:nvPr/>
        </p:nvSpPr>
        <p:spPr>
          <a:xfrm>
            <a:off x="5525302" y="7137213"/>
            <a:ext cx="46990" cy="30480"/>
          </a:xfrm>
          <a:custGeom>
            <a:avLst/>
            <a:gdLst/>
            <a:ahLst/>
            <a:cxnLst/>
            <a:rect l="l" t="t" r="r" b="b"/>
            <a:pathLst>
              <a:path w="46989" h="30479">
                <a:moveTo>
                  <a:pt x="23304" y="0"/>
                </a:moveTo>
                <a:lnTo>
                  <a:pt x="14235" y="1188"/>
                </a:lnTo>
                <a:lnTo>
                  <a:pt x="6827" y="4427"/>
                </a:lnTo>
                <a:lnTo>
                  <a:pt x="1832" y="9231"/>
                </a:lnTo>
                <a:lnTo>
                  <a:pt x="0" y="15113"/>
                </a:lnTo>
                <a:lnTo>
                  <a:pt x="1832" y="20994"/>
                </a:lnTo>
                <a:lnTo>
                  <a:pt x="6827" y="25798"/>
                </a:lnTo>
                <a:lnTo>
                  <a:pt x="14235" y="29037"/>
                </a:lnTo>
                <a:lnTo>
                  <a:pt x="23304" y="30226"/>
                </a:lnTo>
                <a:lnTo>
                  <a:pt x="32373" y="29037"/>
                </a:lnTo>
                <a:lnTo>
                  <a:pt x="39781" y="25798"/>
                </a:lnTo>
                <a:lnTo>
                  <a:pt x="44776" y="20994"/>
                </a:lnTo>
                <a:lnTo>
                  <a:pt x="46609" y="15113"/>
                </a:lnTo>
                <a:lnTo>
                  <a:pt x="44776" y="9231"/>
                </a:lnTo>
                <a:lnTo>
                  <a:pt x="39781" y="4427"/>
                </a:lnTo>
                <a:lnTo>
                  <a:pt x="32373" y="1188"/>
                </a:lnTo>
                <a:lnTo>
                  <a:pt x="23304" y="0"/>
                </a:lnTo>
                <a:close/>
              </a:path>
            </a:pathLst>
          </a:custGeom>
          <a:solidFill>
            <a:srgbClr val="2B3633"/>
          </a:solidFill>
        </p:spPr>
        <p:txBody>
          <a:bodyPr wrap="square" lIns="0" tIns="0" rIns="0" bIns="0" rtlCol="0"/>
          <a:lstStyle/>
          <a:p>
            <a:endParaRPr/>
          </a:p>
        </p:txBody>
      </p:sp>
      <p:sp>
        <p:nvSpPr>
          <p:cNvPr id="81" name="object 81"/>
          <p:cNvSpPr/>
          <p:nvPr/>
        </p:nvSpPr>
        <p:spPr>
          <a:xfrm>
            <a:off x="5548607" y="6348958"/>
            <a:ext cx="0" cy="807085"/>
          </a:xfrm>
          <a:custGeom>
            <a:avLst/>
            <a:gdLst/>
            <a:ahLst/>
            <a:cxnLst/>
            <a:rect l="l" t="t" r="r" b="b"/>
            <a:pathLst>
              <a:path h="807084">
                <a:moveTo>
                  <a:pt x="0" y="0"/>
                </a:moveTo>
                <a:lnTo>
                  <a:pt x="0" y="806754"/>
                </a:lnTo>
              </a:path>
            </a:pathLst>
          </a:custGeom>
          <a:ln w="6781">
            <a:solidFill>
              <a:srgbClr val="506561"/>
            </a:solidFill>
          </a:ln>
        </p:spPr>
        <p:txBody>
          <a:bodyPr wrap="square" lIns="0" tIns="0" rIns="0" bIns="0" rtlCol="0"/>
          <a:lstStyle/>
          <a:p>
            <a:endParaRPr/>
          </a:p>
        </p:txBody>
      </p:sp>
      <p:sp>
        <p:nvSpPr>
          <p:cNvPr id="82" name="object 82"/>
          <p:cNvSpPr/>
          <p:nvPr/>
        </p:nvSpPr>
        <p:spPr>
          <a:xfrm>
            <a:off x="8008240" y="6540603"/>
            <a:ext cx="266700" cy="544830"/>
          </a:xfrm>
          <a:custGeom>
            <a:avLst/>
            <a:gdLst/>
            <a:ahLst/>
            <a:cxnLst/>
            <a:rect l="l" t="t" r="r" b="b"/>
            <a:pathLst>
              <a:path w="266700" h="544829">
                <a:moveTo>
                  <a:pt x="133337" y="0"/>
                </a:moveTo>
                <a:lnTo>
                  <a:pt x="112503" y="44004"/>
                </a:lnTo>
                <a:lnTo>
                  <a:pt x="91148" y="91154"/>
                </a:lnTo>
                <a:lnTo>
                  <a:pt x="66668" y="148086"/>
                </a:lnTo>
                <a:lnTo>
                  <a:pt x="42188" y="209564"/>
                </a:lnTo>
                <a:lnTo>
                  <a:pt x="20833" y="270349"/>
                </a:lnTo>
                <a:lnTo>
                  <a:pt x="5729" y="325206"/>
                </a:lnTo>
                <a:lnTo>
                  <a:pt x="0" y="368896"/>
                </a:lnTo>
                <a:lnTo>
                  <a:pt x="6798" y="424390"/>
                </a:lnTo>
                <a:lnTo>
                  <a:pt x="25727" y="472584"/>
                </a:lnTo>
                <a:lnTo>
                  <a:pt x="54592" y="510588"/>
                </a:lnTo>
                <a:lnTo>
                  <a:pt x="91194" y="535511"/>
                </a:lnTo>
                <a:lnTo>
                  <a:pt x="133337" y="544461"/>
                </a:lnTo>
                <a:lnTo>
                  <a:pt x="175484" y="535511"/>
                </a:lnTo>
                <a:lnTo>
                  <a:pt x="212087" y="510588"/>
                </a:lnTo>
                <a:lnTo>
                  <a:pt x="240950" y="472584"/>
                </a:lnTo>
                <a:lnTo>
                  <a:pt x="259877" y="424390"/>
                </a:lnTo>
                <a:lnTo>
                  <a:pt x="266674" y="368896"/>
                </a:lnTo>
                <a:lnTo>
                  <a:pt x="266414" y="336359"/>
                </a:lnTo>
                <a:lnTo>
                  <a:pt x="259643" y="281265"/>
                </a:lnTo>
                <a:lnTo>
                  <a:pt x="234121" y="210656"/>
                </a:lnTo>
                <a:lnTo>
                  <a:pt x="210422" y="158725"/>
                </a:lnTo>
                <a:lnTo>
                  <a:pt x="177349" y="89948"/>
                </a:lnTo>
                <a:lnTo>
                  <a:pt x="133337" y="0"/>
                </a:lnTo>
                <a:close/>
              </a:path>
            </a:pathLst>
          </a:custGeom>
          <a:solidFill>
            <a:srgbClr val="3C4B9B"/>
          </a:solidFill>
        </p:spPr>
        <p:txBody>
          <a:bodyPr wrap="square" lIns="0" tIns="0" rIns="0" bIns="0" rtlCol="0"/>
          <a:lstStyle/>
          <a:p>
            <a:endParaRPr/>
          </a:p>
        </p:txBody>
      </p:sp>
      <p:sp>
        <p:nvSpPr>
          <p:cNvPr id="83" name="object 83"/>
          <p:cNvSpPr/>
          <p:nvPr/>
        </p:nvSpPr>
        <p:spPr>
          <a:xfrm>
            <a:off x="8082885" y="6828973"/>
            <a:ext cx="117475" cy="240029"/>
          </a:xfrm>
          <a:custGeom>
            <a:avLst/>
            <a:gdLst/>
            <a:ahLst/>
            <a:cxnLst/>
            <a:rect l="l" t="t" r="r" b="b"/>
            <a:pathLst>
              <a:path w="117475" h="240029">
                <a:moveTo>
                  <a:pt x="58686" y="0"/>
                </a:moveTo>
                <a:lnTo>
                  <a:pt x="49516" y="19369"/>
                </a:lnTo>
                <a:lnTo>
                  <a:pt x="29343" y="65184"/>
                </a:lnTo>
                <a:lnTo>
                  <a:pt x="9169" y="119002"/>
                </a:lnTo>
                <a:lnTo>
                  <a:pt x="0" y="162382"/>
                </a:lnTo>
                <a:lnTo>
                  <a:pt x="4612" y="192464"/>
                </a:lnTo>
                <a:lnTo>
                  <a:pt x="17189" y="217028"/>
                </a:lnTo>
                <a:lnTo>
                  <a:pt x="35843" y="233589"/>
                </a:lnTo>
                <a:lnTo>
                  <a:pt x="58686" y="239661"/>
                </a:lnTo>
                <a:lnTo>
                  <a:pt x="81536" y="233589"/>
                </a:lnTo>
                <a:lnTo>
                  <a:pt x="100195" y="217028"/>
                </a:lnTo>
                <a:lnTo>
                  <a:pt x="112773" y="192464"/>
                </a:lnTo>
                <a:lnTo>
                  <a:pt x="117386" y="162382"/>
                </a:lnTo>
                <a:lnTo>
                  <a:pt x="116468" y="135834"/>
                </a:lnTo>
                <a:lnTo>
                  <a:pt x="110048" y="110070"/>
                </a:lnTo>
                <a:lnTo>
                  <a:pt x="92622" y="69867"/>
                </a:lnTo>
                <a:lnTo>
                  <a:pt x="58686" y="0"/>
                </a:lnTo>
                <a:close/>
              </a:path>
            </a:pathLst>
          </a:custGeom>
          <a:solidFill>
            <a:srgbClr val="EEEFEF"/>
          </a:solidFill>
        </p:spPr>
        <p:txBody>
          <a:bodyPr wrap="square" lIns="0" tIns="0" rIns="0" bIns="0" rtlCol="0"/>
          <a:lstStyle/>
          <a:p>
            <a:endParaRPr/>
          </a:p>
        </p:txBody>
      </p:sp>
      <p:sp>
        <p:nvSpPr>
          <p:cNvPr id="84" name="object 84"/>
          <p:cNvSpPr/>
          <p:nvPr/>
        </p:nvSpPr>
        <p:spPr>
          <a:xfrm>
            <a:off x="8029833" y="7143567"/>
            <a:ext cx="228600" cy="0"/>
          </a:xfrm>
          <a:custGeom>
            <a:avLst/>
            <a:gdLst/>
            <a:ahLst/>
            <a:cxnLst/>
            <a:rect l="l" t="t" r="r" b="b"/>
            <a:pathLst>
              <a:path w="228600">
                <a:moveTo>
                  <a:pt x="0" y="0"/>
                </a:moveTo>
                <a:lnTo>
                  <a:pt x="228574" y="0"/>
                </a:lnTo>
              </a:path>
            </a:pathLst>
          </a:custGeom>
          <a:ln w="20320">
            <a:solidFill>
              <a:srgbClr val="3C4B9B"/>
            </a:solidFill>
          </a:ln>
        </p:spPr>
        <p:txBody>
          <a:bodyPr wrap="square" lIns="0" tIns="0" rIns="0" bIns="0" rtlCol="0"/>
          <a:lstStyle/>
          <a:p>
            <a:endParaRPr/>
          </a:p>
        </p:txBody>
      </p:sp>
      <p:sp>
        <p:nvSpPr>
          <p:cNvPr id="85" name="object 85"/>
          <p:cNvSpPr/>
          <p:nvPr/>
        </p:nvSpPr>
        <p:spPr>
          <a:xfrm>
            <a:off x="9462225" y="6805393"/>
            <a:ext cx="0" cy="312420"/>
          </a:xfrm>
          <a:custGeom>
            <a:avLst/>
            <a:gdLst/>
            <a:ahLst/>
            <a:cxnLst/>
            <a:rect l="l" t="t" r="r" b="b"/>
            <a:pathLst>
              <a:path h="312420">
                <a:moveTo>
                  <a:pt x="0" y="0"/>
                </a:moveTo>
                <a:lnTo>
                  <a:pt x="0" y="312064"/>
                </a:lnTo>
              </a:path>
            </a:pathLst>
          </a:custGeom>
          <a:ln w="25844">
            <a:solidFill>
              <a:srgbClr val="556CB2"/>
            </a:solidFill>
          </a:ln>
        </p:spPr>
        <p:txBody>
          <a:bodyPr wrap="square" lIns="0" tIns="0" rIns="0" bIns="0" rtlCol="0"/>
          <a:lstStyle/>
          <a:p>
            <a:endParaRPr/>
          </a:p>
        </p:txBody>
      </p:sp>
      <p:sp>
        <p:nvSpPr>
          <p:cNvPr id="86" name="object 86"/>
          <p:cNvSpPr/>
          <p:nvPr/>
        </p:nvSpPr>
        <p:spPr>
          <a:xfrm>
            <a:off x="9415977" y="7091519"/>
            <a:ext cx="93345" cy="26670"/>
          </a:xfrm>
          <a:custGeom>
            <a:avLst/>
            <a:gdLst/>
            <a:ahLst/>
            <a:cxnLst/>
            <a:rect l="l" t="t" r="r" b="b"/>
            <a:pathLst>
              <a:path w="93345" h="26670">
                <a:moveTo>
                  <a:pt x="80727" y="0"/>
                </a:moveTo>
                <a:lnTo>
                  <a:pt x="12477" y="0"/>
                </a:lnTo>
                <a:lnTo>
                  <a:pt x="3123" y="4123"/>
                </a:lnTo>
                <a:lnTo>
                  <a:pt x="0" y="13195"/>
                </a:lnTo>
                <a:lnTo>
                  <a:pt x="3115" y="22267"/>
                </a:lnTo>
                <a:lnTo>
                  <a:pt x="12477" y="26390"/>
                </a:lnTo>
                <a:lnTo>
                  <a:pt x="80727" y="26390"/>
                </a:lnTo>
                <a:lnTo>
                  <a:pt x="90084" y="22267"/>
                </a:lnTo>
                <a:lnTo>
                  <a:pt x="93210" y="13195"/>
                </a:lnTo>
                <a:lnTo>
                  <a:pt x="90094" y="4123"/>
                </a:lnTo>
                <a:lnTo>
                  <a:pt x="80727" y="0"/>
                </a:lnTo>
                <a:close/>
              </a:path>
            </a:pathLst>
          </a:custGeom>
          <a:solidFill>
            <a:srgbClr val="556CB2"/>
          </a:solidFill>
        </p:spPr>
        <p:txBody>
          <a:bodyPr wrap="square" lIns="0" tIns="0" rIns="0" bIns="0" rtlCol="0"/>
          <a:lstStyle/>
          <a:p>
            <a:endParaRPr/>
          </a:p>
        </p:txBody>
      </p:sp>
      <p:sp>
        <p:nvSpPr>
          <p:cNvPr id="87" name="object 87"/>
          <p:cNvSpPr/>
          <p:nvPr/>
        </p:nvSpPr>
        <p:spPr>
          <a:xfrm>
            <a:off x="9228033" y="6766742"/>
            <a:ext cx="84455" cy="259079"/>
          </a:xfrm>
          <a:custGeom>
            <a:avLst/>
            <a:gdLst/>
            <a:ahLst/>
            <a:cxnLst/>
            <a:rect l="l" t="t" r="r" b="b"/>
            <a:pathLst>
              <a:path w="84454" h="259079">
                <a:moveTo>
                  <a:pt x="84175" y="0"/>
                </a:moveTo>
                <a:lnTo>
                  <a:pt x="0" y="258838"/>
                </a:lnTo>
              </a:path>
            </a:pathLst>
          </a:custGeom>
          <a:ln w="10160">
            <a:solidFill>
              <a:srgbClr val="FFFFFF"/>
            </a:solidFill>
          </a:ln>
        </p:spPr>
        <p:txBody>
          <a:bodyPr wrap="square" lIns="0" tIns="0" rIns="0" bIns="0" rtlCol="0"/>
          <a:lstStyle/>
          <a:p>
            <a:endParaRPr/>
          </a:p>
        </p:txBody>
      </p:sp>
      <p:sp>
        <p:nvSpPr>
          <p:cNvPr id="88" name="object 88"/>
          <p:cNvSpPr/>
          <p:nvPr/>
        </p:nvSpPr>
        <p:spPr>
          <a:xfrm>
            <a:off x="9182497" y="6760094"/>
            <a:ext cx="645795" cy="260350"/>
          </a:xfrm>
          <a:custGeom>
            <a:avLst/>
            <a:gdLst/>
            <a:ahLst/>
            <a:cxnLst/>
            <a:rect l="l" t="t" r="r" b="b"/>
            <a:pathLst>
              <a:path w="645795" h="260350">
                <a:moveTo>
                  <a:pt x="645274" y="0"/>
                </a:moveTo>
                <a:lnTo>
                  <a:pt x="85712" y="0"/>
                </a:lnTo>
                <a:lnTo>
                  <a:pt x="0" y="260197"/>
                </a:lnTo>
                <a:lnTo>
                  <a:pt x="559549" y="260197"/>
                </a:lnTo>
                <a:lnTo>
                  <a:pt x="645274" y="0"/>
                </a:lnTo>
                <a:close/>
              </a:path>
            </a:pathLst>
          </a:custGeom>
          <a:solidFill>
            <a:srgbClr val="0091A7"/>
          </a:solidFill>
        </p:spPr>
        <p:txBody>
          <a:bodyPr wrap="square" lIns="0" tIns="0" rIns="0" bIns="0" rtlCol="0"/>
          <a:lstStyle/>
          <a:p>
            <a:endParaRPr/>
          </a:p>
        </p:txBody>
      </p:sp>
      <p:sp>
        <p:nvSpPr>
          <p:cNvPr id="89" name="object 89"/>
          <p:cNvSpPr/>
          <p:nvPr/>
        </p:nvSpPr>
        <p:spPr>
          <a:xfrm>
            <a:off x="9459343" y="6759614"/>
            <a:ext cx="84455" cy="260350"/>
          </a:xfrm>
          <a:custGeom>
            <a:avLst/>
            <a:gdLst/>
            <a:ahLst/>
            <a:cxnLst/>
            <a:rect l="l" t="t" r="r" b="b"/>
            <a:pathLst>
              <a:path w="84454" h="260350">
                <a:moveTo>
                  <a:pt x="84327" y="0"/>
                </a:moveTo>
                <a:lnTo>
                  <a:pt x="0" y="260032"/>
                </a:lnTo>
              </a:path>
            </a:pathLst>
          </a:custGeom>
          <a:ln w="10159">
            <a:solidFill>
              <a:srgbClr val="FFFFFF"/>
            </a:solidFill>
          </a:ln>
        </p:spPr>
        <p:txBody>
          <a:bodyPr wrap="square" lIns="0" tIns="0" rIns="0" bIns="0" rtlCol="0"/>
          <a:lstStyle/>
          <a:p>
            <a:endParaRPr/>
          </a:p>
        </p:txBody>
      </p:sp>
      <p:sp>
        <p:nvSpPr>
          <p:cNvPr id="90" name="object 90"/>
          <p:cNvSpPr/>
          <p:nvPr/>
        </p:nvSpPr>
        <p:spPr>
          <a:xfrm>
            <a:off x="9212036" y="6895834"/>
            <a:ext cx="577215" cy="0"/>
          </a:xfrm>
          <a:custGeom>
            <a:avLst/>
            <a:gdLst/>
            <a:ahLst/>
            <a:cxnLst/>
            <a:rect l="l" t="t" r="r" b="b"/>
            <a:pathLst>
              <a:path w="577215">
                <a:moveTo>
                  <a:pt x="576859" y="0"/>
                </a:moveTo>
                <a:lnTo>
                  <a:pt x="0" y="0"/>
                </a:lnTo>
              </a:path>
            </a:pathLst>
          </a:custGeom>
          <a:ln w="10159">
            <a:solidFill>
              <a:srgbClr val="FFFFFF"/>
            </a:solidFill>
          </a:ln>
        </p:spPr>
        <p:txBody>
          <a:bodyPr wrap="square" lIns="0" tIns="0" rIns="0" bIns="0" rtlCol="0"/>
          <a:lstStyle/>
          <a:p>
            <a:endParaRPr/>
          </a:p>
        </p:txBody>
      </p:sp>
      <p:sp>
        <p:nvSpPr>
          <p:cNvPr id="91" name="object 91"/>
          <p:cNvSpPr/>
          <p:nvPr/>
        </p:nvSpPr>
        <p:spPr>
          <a:xfrm>
            <a:off x="9314588" y="6759614"/>
            <a:ext cx="90805" cy="273685"/>
          </a:xfrm>
          <a:custGeom>
            <a:avLst/>
            <a:gdLst/>
            <a:ahLst/>
            <a:cxnLst/>
            <a:rect l="l" t="t" r="r" b="b"/>
            <a:pathLst>
              <a:path w="90804" h="273684">
                <a:moveTo>
                  <a:pt x="90754" y="0"/>
                </a:moveTo>
                <a:lnTo>
                  <a:pt x="0" y="273227"/>
                </a:lnTo>
              </a:path>
            </a:pathLst>
          </a:custGeom>
          <a:ln w="10159">
            <a:solidFill>
              <a:srgbClr val="FFFFFF"/>
            </a:solidFill>
          </a:ln>
        </p:spPr>
        <p:txBody>
          <a:bodyPr wrap="square" lIns="0" tIns="0" rIns="0" bIns="0" rtlCol="0"/>
          <a:lstStyle/>
          <a:p>
            <a:endParaRPr/>
          </a:p>
        </p:txBody>
      </p:sp>
      <p:sp>
        <p:nvSpPr>
          <p:cNvPr id="92" name="object 92"/>
          <p:cNvSpPr/>
          <p:nvPr/>
        </p:nvSpPr>
        <p:spPr>
          <a:xfrm>
            <a:off x="9596465" y="6759614"/>
            <a:ext cx="90805" cy="273685"/>
          </a:xfrm>
          <a:custGeom>
            <a:avLst/>
            <a:gdLst/>
            <a:ahLst/>
            <a:cxnLst/>
            <a:rect l="l" t="t" r="r" b="b"/>
            <a:pathLst>
              <a:path w="90804" h="273684">
                <a:moveTo>
                  <a:pt x="90335" y="0"/>
                </a:moveTo>
                <a:lnTo>
                  <a:pt x="0" y="273227"/>
                </a:lnTo>
              </a:path>
            </a:pathLst>
          </a:custGeom>
          <a:ln w="10159">
            <a:solidFill>
              <a:srgbClr val="FFFFFF"/>
            </a:solidFill>
          </a:ln>
        </p:spPr>
        <p:txBody>
          <a:bodyPr wrap="square" lIns="0" tIns="0" rIns="0" bIns="0" rtlCol="0"/>
          <a:lstStyle/>
          <a:p>
            <a:endParaRPr/>
          </a:p>
        </p:txBody>
      </p:sp>
      <p:sp>
        <p:nvSpPr>
          <p:cNvPr id="93" name="object 93"/>
          <p:cNvSpPr/>
          <p:nvPr/>
        </p:nvSpPr>
        <p:spPr>
          <a:xfrm>
            <a:off x="9353895" y="6495708"/>
            <a:ext cx="85725" cy="259715"/>
          </a:xfrm>
          <a:custGeom>
            <a:avLst/>
            <a:gdLst/>
            <a:ahLst/>
            <a:cxnLst/>
            <a:rect l="l" t="t" r="r" b="b"/>
            <a:pathLst>
              <a:path w="85725" h="259715">
                <a:moveTo>
                  <a:pt x="85483" y="0"/>
                </a:moveTo>
                <a:lnTo>
                  <a:pt x="0" y="259549"/>
                </a:lnTo>
              </a:path>
            </a:pathLst>
          </a:custGeom>
          <a:ln w="10159">
            <a:solidFill>
              <a:srgbClr val="FFFFFF"/>
            </a:solidFill>
          </a:ln>
        </p:spPr>
        <p:txBody>
          <a:bodyPr wrap="square" lIns="0" tIns="0" rIns="0" bIns="0" rtlCol="0"/>
          <a:lstStyle/>
          <a:p>
            <a:endParaRPr/>
          </a:p>
        </p:txBody>
      </p:sp>
      <p:sp>
        <p:nvSpPr>
          <p:cNvPr id="94" name="object 94"/>
          <p:cNvSpPr/>
          <p:nvPr/>
        </p:nvSpPr>
        <p:spPr>
          <a:xfrm>
            <a:off x="9268268" y="6495035"/>
            <a:ext cx="645795" cy="260350"/>
          </a:xfrm>
          <a:custGeom>
            <a:avLst/>
            <a:gdLst/>
            <a:ahLst/>
            <a:cxnLst/>
            <a:rect l="l" t="t" r="r" b="b"/>
            <a:pathLst>
              <a:path w="645795" h="260350">
                <a:moveTo>
                  <a:pt x="645274" y="0"/>
                </a:moveTo>
                <a:lnTo>
                  <a:pt x="85712" y="0"/>
                </a:lnTo>
                <a:lnTo>
                  <a:pt x="0" y="260197"/>
                </a:lnTo>
                <a:lnTo>
                  <a:pt x="559549" y="260197"/>
                </a:lnTo>
                <a:lnTo>
                  <a:pt x="645274" y="0"/>
                </a:lnTo>
                <a:close/>
              </a:path>
            </a:pathLst>
          </a:custGeom>
          <a:solidFill>
            <a:srgbClr val="0091A7"/>
          </a:solidFill>
        </p:spPr>
        <p:txBody>
          <a:bodyPr wrap="square" lIns="0" tIns="0" rIns="0" bIns="0" rtlCol="0"/>
          <a:lstStyle/>
          <a:p>
            <a:endParaRPr/>
          </a:p>
        </p:txBody>
      </p:sp>
      <p:sp>
        <p:nvSpPr>
          <p:cNvPr id="95" name="object 95"/>
          <p:cNvSpPr/>
          <p:nvPr/>
        </p:nvSpPr>
        <p:spPr>
          <a:xfrm>
            <a:off x="9546680" y="6488822"/>
            <a:ext cx="88900" cy="273050"/>
          </a:xfrm>
          <a:custGeom>
            <a:avLst/>
            <a:gdLst/>
            <a:ahLst/>
            <a:cxnLst/>
            <a:rect l="l" t="t" r="r" b="b"/>
            <a:pathLst>
              <a:path w="88900" h="273050">
                <a:moveTo>
                  <a:pt x="88607" y="0"/>
                </a:moveTo>
                <a:lnTo>
                  <a:pt x="0" y="272986"/>
                </a:lnTo>
              </a:path>
            </a:pathLst>
          </a:custGeom>
          <a:ln w="10160">
            <a:solidFill>
              <a:srgbClr val="FFFFFF"/>
            </a:solidFill>
          </a:ln>
        </p:spPr>
        <p:txBody>
          <a:bodyPr wrap="square" lIns="0" tIns="0" rIns="0" bIns="0" rtlCol="0"/>
          <a:lstStyle/>
          <a:p>
            <a:endParaRPr/>
          </a:p>
        </p:txBody>
      </p:sp>
      <p:sp>
        <p:nvSpPr>
          <p:cNvPr id="96" name="object 96"/>
          <p:cNvSpPr/>
          <p:nvPr/>
        </p:nvSpPr>
        <p:spPr>
          <a:xfrm>
            <a:off x="9303653" y="6624915"/>
            <a:ext cx="577215" cy="0"/>
          </a:xfrm>
          <a:custGeom>
            <a:avLst/>
            <a:gdLst/>
            <a:ahLst/>
            <a:cxnLst/>
            <a:rect l="l" t="t" r="r" b="b"/>
            <a:pathLst>
              <a:path w="577215">
                <a:moveTo>
                  <a:pt x="576859" y="0"/>
                </a:moveTo>
                <a:lnTo>
                  <a:pt x="0" y="0"/>
                </a:lnTo>
              </a:path>
            </a:pathLst>
          </a:custGeom>
          <a:ln w="10160">
            <a:solidFill>
              <a:srgbClr val="FFFFFF"/>
            </a:solidFill>
          </a:ln>
        </p:spPr>
        <p:txBody>
          <a:bodyPr wrap="square" lIns="0" tIns="0" rIns="0" bIns="0" rtlCol="0"/>
          <a:lstStyle/>
          <a:p>
            <a:endParaRPr/>
          </a:p>
        </p:txBody>
      </p:sp>
      <p:sp>
        <p:nvSpPr>
          <p:cNvPr id="97" name="object 97"/>
          <p:cNvSpPr/>
          <p:nvPr/>
        </p:nvSpPr>
        <p:spPr>
          <a:xfrm>
            <a:off x="9406205" y="6488822"/>
            <a:ext cx="90805" cy="273050"/>
          </a:xfrm>
          <a:custGeom>
            <a:avLst/>
            <a:gdLst/>
            <a:ahLst/>
            <a:cxnLst/>
            <a:rect l="l" t="t" r="r" b="b"/>
            <a:pathLst>
              <a:path w="90804" h="273050">
                <a:moveTo>
                  <a:pt x="90754" y="0"/>
                </a:moveTo>
                <a:lnTo>
                  <a:pt x="0" y="272986"/>
                </a:lnTo>
              </a:path>
            </a:pathLst>
          </a:custGeom>
          <a:ln w="10160">
            <a:solidFill>
              <a:srgbClr val="FFFFFF"/>
            </a:solidFill>
          </a:ln>
        </p:spPr>
        <p:txBody>
          <a:bodyPr wrap="square" lIns="0" tIns="0" rIns="0" bIns="0" rtlCol="0"/>
          <a:lstStyle/>
          <a:p>
            <a:endParaRPr/>
          </a:p>
        </p:txBody>
      </p:sp>
      <p:sp>
        <p:nvSpPr>
          <p:cNvPr id="98" name="object 98"/>
          <p:cNvSpPr/>
          <p:nvPr/>
        </p:nvSpPr>
        <p:spPr>
          <a:xfrm>
            <a:off x="9688082" y="6488822"/>
            <a:ext cx="90805" cy="273050"/>
          </a:xfrm>
          <a:custGeom>
            <a:avLst/>
            <a:gdLst/>
            <a:ahLst/>
            <a:cxnLst/>
            <a:rect l="l" t="t" r="r" b="b"/>
            <a:pathLst>
              <a:path w="90804" h="273050">
                <a:moveTo>
                  <a:pt x="90335" y="0"/>
                </a:moveTo>
                <a:lnTo>
                  <a:pt x="0" y="272986"/>
                </a:lnTo>
              </a:path>
            </a:pathLst>
          </a:custGeom>
          <a:ln w="10160">
            <a:solidFill>
              <a:srgbClr val="FFFFFF"/>
            </a:solidFill>
          </a:ln>
        </p:spPr>
        <p:txBody>
          <a:bodyPr wrap="square" lIns="0" tIns="0" rIns="0" bIns="0" rtlCol="0"/>
          <a:lstStyle/>
          <a:p>
            <a:endParaRPr/>
          </a:p>
        </p:txBody>
      </p:sp>
      <p:sp>
        <p:nvSpPr>
          <p:cNvPr id="99" name="object 99"/>
          <p:cNvSpPr/>
          <p:nvPr/>
        </p:nvSpPr>
        <p:spPr>
          <a:xfrm>
            <a:off x="9443073" y="6362952"/>
            <a:ext cx="40640" cy="121920"/>
          </a:xfrm>
          <a:custGeom>
            <a:avLst/>
            <a:gdLst/>
            <a:ahLst/>
            <a:cxnLst/>
            <a:rect l="l" t="t" r="r" b="b"/>
            <a:pathLst>
              <a:path w="40640" h="121920">
                <a:moveTo>
                  <a:pt x="40322" y="0"/>
                </a:moveTo>
                <a:lnTo>
                  <a:pt x="0" y="121793"/>
                </a:lnTo>
              </a:path>
            </a:pathLst>
          </a:custGeom>
          <a:ln w="10160">
            <a:solidFill>
              <a:srgbClr val="FFFFFF"/>
            </a:solidFill>
          </a:ln>
        </p:spPr>
        <p:txBody>
          <a:bodyPr wrap="square" lIns="0" tIns="0" rIns="0" bIns="0" rtlCol="0"/>
          <a:lstStyle/>
          <a:p>
            <a:endParaRPr/>
          </a:p>
        </p:txBody>
      </p:sp>
      <p:sp>
        <p:nvSpPr>
          <p:cNvPr id="100" name="object 100"/>
          <p:cNvSpPr/>
          <p:nvPr/>
        </p:nvSpPr>
        <p:spPr>
          <a:xfrm>
            <a:off x="9357441" y="6360346"/>
            <a:ext cx="602615" cy="130175"/>
          </a:xfrm>
          <a:custGeom>
            <a:avLst/>
            <a:gdLst/>
            <a:ahLst/>
            <a:cxnLst/>
            <a:rect l="l" t="t" r="r" b="b"/>
            <a:pathLst>
              <a:path w="602615" h="130175">
                <a:moveTo>
                  <a:pt x="602411" y="0"/>
                </a:moveTo>
                <a:lnTo>
                  <a:pt x="42862" y="0"/>
                </a:lnTo>
                <a:lnTo>
                  <a:pt x="0" y="130098"/>
                </a:lnTo>
                <a:lnTo>
                  <a:pt x="559549" y="130098"/>
                </a:lnTo>
                <a:lnTo>
                  <a:pt x="602411" y="0"/>
                </a:lnTo>
                <a:close/>
              </a:path>
            </a:pathLst>
          </a:custGeom>
          <a:solidFill>
            <a:srgbClr val="0091A7"/>
          </a:solidFill>
        </p:spPr>
        <p:txBody>
          <a:bodyPr wrap="square" lIns="0" tIns="0" rIns="0" bIns="0" rtlCol="0"/>
          <a:lstStyle/>
          <a:p>
            <a:endParaRPr/>
          </a:p>
        </p:txBody>
      </p:sp>
      <p:sp>
        <p:nvSpPr>
          <p:cNvPr id="101" name="object 101"/>
          <p:cNvSpPr/>
          <p:nvPr/>
        </p:nvSpPr>
        <p:spPr>
          <a:xfrm>
            <a:off x="9635838" y="6356492"/>
            <a:ext cx="43815" cy="134620"/>
          </a:xfrm>
          <a:custGeom>
            <a:avLst/>
            <a:gdLst/>
            <a:ahLst/>
            <a:cxnLst/>
            <a:rect l="l" t="t" r="r" b="b"/>
            <a:pathLst>
              <a:path w="43815" h="134620">
                <a:moveTo>
                  <a:pt x="43357" y="0"/>
                </a:moveTo>
                <a:lnTo>
                  <a:pt x="0" y="134556"/>
                </a:lnTo>
              </a:path>
            </a:pathLst>
          </a:custGeom>
          <a:ln w="10160">
            <a:solidFill>
              <a:srgbClr val="FFFFFF"/>
            </a:solidFill>
          </a:ln>
        </p:spPr>
        <p:txBody>
          <a:bodyPr wrap="square" lIns="0" tIns="0" rIns="0" bIns="0" rtlCol="0"/>
          <a:lstStyle/>
          <a:p>
            <a:endParaRPr/>
          </a:p>
        </p:txBody>
      </p:sp>
      <p:sp>
        <p:nvSpPr>
          <p:cNvPr id="102" name="object 102"/>
          <p:cNvSpPr/>
          <p:nvPr/>
        </p:nvSpPr>
        <p:spPr>
          <a:xfrm>
            <a:off x="9495643" y="6356492"/>
            <a:ext cx="45720" cy="134620"/>
          </a:xfrm>
          <a:custGeom>
            <a:avLst/>
            <a:gdLst/>
            <a:ahLst/>
            <a:cxnLst/>
            <a:rect l="l" t="t" r="r" b="b"/>
            <a:pathLst>
              <a:path w="45720" h="134620">
                <a:moveTo>
                  <a:pt x="45516" y="0"/>
                </a:moveTo>
                <a:lnTo>
                  <a:pt x="0" y="134556"/>
                </a:lnTo>
              </a:path>
            </a:pathLst>
          </a:custGeom>
          <a:ln w="10160">
            <a:solidFill>
              <a:srgbClr val="FFFFFF"/>
            </a:solidFill>
          </a:ln>
        </p:spPr>
        <p:txBody>
          <a:bodyPr wrap="square" lIns="0" tIns="0" rIns="0" bIns="0" rtlCol="0"/>
          <a:lstStyle/>
          <a:p>
            <a:endParaRPr/>
          </a:p>
        </p:txBody>
      </p:sp>
      <p:sp>
        <p:nvSpPr>
          <p:cNvPr id="103" name="object 103"/>
          <p:cNvSpPr/>
          <p:nvPr/>
        </p:nvSpPr>
        <p:spPr>
          <a:xfrm>
            <a:off x="9776961" y="6356492"/>
            <a:ext cx="45085" cy="134620"/>
          </a:xfrm>
          <a:custGeom>
            <a:avLst/>
            <a:gdLst/>
            <a:ahLst/>
            <a:cxnLst/>
            <a:rect l="l" t="t" r="r" b="b"/>
            <a:pathLst>
              <a:path w="45084" h="134620">
                <a:moveTo>
                  <a:pt x="45059" y="0"/>
                </a:moveTo>
                <a:lnTo>
                  <a:pt x="0" y="134556"/>
                </a:lnTo>
              </a:path>
            </a:pathLst>
          </a:custGeom>
          <a:ln w="10160">
            <a:solidFill>
              <a:srgbClr val="FFFFFF"/>
            </a:solidFill>
          </a:ln>
        </p:spPr>
        <p:txBody>
          <a:bodyPr wrap="square" lIns="0" tIns="0" rIns="0" bIns="0" rtlCol="0"/>
          <a:lstStyle/>
          <a:p>
            <a:endParaRPr/>
          </a:p>
        </p:txBody>
      </p:sp>
      <p:sp>
        <p:nvSpPr>
          <p:cNvPr id="104" name="object 104"/>
          <p:cNvSpPr/>
          <p:nvPr/>
        </p:nvSpPr>
        <p:spPr>
          <a:xfrm>
            <a:off x="9080764" y="6900818"/>
            <a:ext cx="0" cy="353060"/>
          </a:xfrm>
          <a:custGeom>
            <a:avLst/>
            <a:gdLst/>
            <a:ahLst/>
            <a:cxnLst/>
            <a:rect l="l" t="t" r="r" b="b"/>
            <a:pathLst>
              <a:path h="353059">
                <a:moveTo>
                  <a:pt x="0" y="0"/>
                </a:moveTo>
                <a:lnTo>
                  <a:pt x="0" y="352544"/>
                </a:lnTo>
              </a:path>
            </a:pathLst>
          </a:custGeom>
          <a:ln w="25844">
            <a:solidFill>
              <a:srgbClr val="556CB2"/>
            </a:solidFill>
          </a:ln>
        </p:spPr>
        <p:txBody>
          <a:bodyPr wrap="square" lIns="0" tIns="0" rIns="0" bIns="0" rtlCol="0"/>
          <a:lstStyle/>
          <a:p>
            <a:endParaRPr/>
          </a:p>
        </p:txBody>
      </p:sp>
      <p:sp>
        <p:nvSpPr>
          <p:cNvPr id="105" name="object 105"/>
          <p:cNvSpPr/>
          <p:nvPr/>
        </p:nvSpPr>
        <p:spPr>
          <a:xfrm>
            <a:off x="9029747" y="7227422"/>
            <a:ext cx="102870" cy="26670"/>
          </a:xfrm>
          <a:custGeom>
            <a:avLst/>
            <a:gdLst/>
            <a:ahLst/>
            <a:cxnLst/>
            <a:rect l="l" t="t" r="r" b="b"/>
            <a:pathLst>
              <a:path w="102870" h="26670">
                <a:moveTo>
                  <a:pt x="90379" y="0"/>
                </a:moveTo>
                <a:lnTo>
                  <a:pt x="12477" y="0"/>
                </a:lnTo>
                <a:lnTo>
                  <a:pt x="3123" y="4123"/>
                </a:lnTo>
                <a:lnTo>
                  <a:pt x="0" y="13195"/>
                </a:lnTo>
                <a:lnTo>
                  <a:pt x="3115" y="22267"/>
                </a:lnTo>
                <a:lnTo>
                  <a:pt x="12477" y="26390"/>
                </a:lnTo>
                <a:lnTo>
                  <a:pt x="90379" y="26390"/>
                </a:lnTo>
                <a:lnTo>
                  <a:pt x="99734" y="22267"/>
                </a:lnTo>
                <a:lnTo>
                  <a:pt x="102857" y="13195"/>
                </a:lnTo>
                <a:lnTo>
                  <a:pt x="99741" y="4123"/>
                </a:lnTo>
                <a:lnTo>
                  <a:pt x="90379" y="0"/>
                </a:lnTo>
                <a:close/>
              </a:path>
            </a:pathLst>
          </a:custGeom>
          <a:solidFill>
            <a:srgbClr val="556CB2"/>
          </a:solidFill>
        </p:spPr>
        <p:txBody>
          <a:bodyPr wrap="square" lIns="0" tIns="0" rIns="0" bIns="0" rtlCol="0"/>
          <a:lstStyle/>
          <a:p>
            <a:endParaRPr/>
          </a:p>
        </p:txBody>
      </p:sp>
      <p:sp>
        <p:nvSpPr>
          <p:cNvPr id="106" name="object 106"/>
          <p:cNvSpPr/>
          <p:nvPr/>
        </p:nvSpPr>
        <p:spPr>
          <a:xfrm>
            <a:off x="8813388" y="6854811"/>
            <a:ext cx="96520" cy="295910"/>
          </a:xfrm>
          <a:custGeom>
            <a:avLst/>
            <a:gdLst/>
            <a:ahLst/>
            <a:cxnLst/>
            <a:rect l="l" t="t" r="r" b="b"/>
            <a:pathLst>
              <a:path w="96520" h="295909">
                <a:moveTo>
                  <a:pt x="96278" y="0"/>
                </a:moveTo>
                <a:lnTo>
                  <a:pt x="0" y="295592"/>
                </a:lnTo>
              </a:path>
            </a:pathLst>
          </a:custGeom>
          <a:ln w="10160">
            <a:solidFill>
              <a:srgbClr val="FFFFFF"/>
            </a:solidFill>
          </a:ln>
        </p:spPr>
        <p:txBody>
          <a:bodyPr wrap="square" lIns="0" tIns="0" rIns="0" bIns="0" rtlCol="0"/>
          <a:lstStyle/>
          <a:p>
            <a:endParaRPr/>
          </a:p>
        </p:txBody>
      </p:sp>
      <p:sp>
        <p:nvSpPr>
          <p:cNvPr id="107" name="object 107"/>
          <p:cNvSpPr/>
          <p:nvPr/>
        </p:nvSpPr>
        <p:spPr>
          <a:xfrm>
            <a:off x="8761520" y="6847307"/>
            <a:ext cx="736600" cy="297180"/>
          </a:xfrm>
          <a:custGeom>
            <a:avLst/>
            <a:gdLst/>
            <a:ahLst/>
            <a:cxnLst/>
            <a:rect l="l" t="t" r="r" b="b"/>
            <a:pathLst>
              <a:path w="736600" h="297179">
                <a:moveTo>
                  <a:pt x="736422" y="0"/>
                </a:moveTo>
                <a:lnTo>
                  <a:pt x="97828" y="0"/>
                </a:lnTo>
                <a:lnTo>
                  <a:pt x="0" y="296964"/>
                </a:lnTo>
                <a:lnTo>
                  <a:pt x="638594" y="296964"/>
                </a:lnTo>
                <a:lnTo>
                  <a:pt x="736422" y="0"/>
                </a:lnTo>
                <a:close/>
              </a:path>
            </a:pathLst>
          </a:custGeom>
          <a:solidFill>
            <a:srgbClr val="009EC3"/>
          </a:solidFill>
        </p:spPr>
        <p:txBody>
          <a:bodyPr wrap="square" lIns="0" tIns="0" rIns="0" bIns="0" rtlCol="0"/>
          <a:lstStyle/>
          <a:p>
            <a:endParaRPr/>
          </a:p>
        </p:txBody>
      </p:sp>
      <p:sp>
        <p:nvSpPr>
          <p:cNvPr id="108" name="object 108"/>
          <p:cNvSpPr/>
          <p:nvPr/>
        </p:nvSpPr>
        <p:spPr>
          <a:xfrm>
            <a:off x="9077463" y="6846769"/>
            <a:ext cx="96520" cy="297180"/>
          </a:xfrm>
          <a:custGeom>
            <a:avLst/>
            <a:gdLst/>
            <a:ahLst/>
            <a:cxnLst/>
            <a:rect l="l" t="t" r="r" b="b"/>
            <a:pathLst>
              <a:path w="96520" h="297179">
                <a:moveTo>
                  <a:pt x="96266" y="0"/>
                </a:moveTo>
                <a:lnTo>
                  <a:pt x="0" y="296849"/>
                </a:lnTo>
              </a:path>
            </a:pathLst>
          </a:custGeom>
          <a:ln w="10160">
            <a:solidFill>
              <a:srgbClr val="FFFFFF"/>
            </a:solidFill>
          </a:ln>
        </p:spPr>
        <p:txBody>
          <a:bodyPr wrap="square" lIns="0" tIns="0" rIns="0" bIns="0" rtlCol="0"/>
          <a:lstStyle/>
          <a:p>
            <a:endParaRPr/>
          </a:p>
        </p:txBody>
      </p:sp>
      <p:sp>
        <p:nvSpPr>
          <p:cNvPr id="109" name="object 109"/>
          <p:cNvSpPr/>
          <p:nvPr/>
        </p:nvSpPr>
        <p:spPr>
          <a:xfrm>
            <a:off x="8795129" y="7002267"/>
            <a:ext cx="659130" cy="0"/>
          </a:xfrm>
          <a:custGeom>
            <a:avLst/>
            <a:gdLst/>
            <a:ahLst/>
            <a:cxnLst/>
            <a:rect l="l" t="t" r="r" b="b"/>
            <a:pathLst>
              <a:path w="659129">
                <a:moveTo>
                  <a:pt x="658558" y="0"/>
                </a:moveTo>
                <a:lnTo>
                  <a:pt x="0" y="0"/>
                </a:lnTo>
              </a:path>
            </a:pathLst>
          </a:custGeom>
          <a:ln w="10160">
            <a:solidFill>
              <a:srgbClr val="FFFFFF"/>
            </a:solidFill>
          </a:ln>
        </p:spPr>
        <p:txBody>
          <a:bodyPr wrap="square" lIns="0" tIns="0" rIns="0" bIns="0" rtlCol="0"/>
          <a:lstStyle/>
          <a:p>
            <a:endParaRPr/>
          </a:p>
        </p:txBody>
      </p:sp>
      <p:sp>
        <p:nvSpPr>
          <p:cNvPr id="110" name="object 110"/>
          <p:cNvSpPr/>
          <p:nvPr/>
        </p:nvSpPr>
        <p:spPr>
          <a:xfrm>
            <a:off x="8912198" y="6846769"/>
            <a:ext cx="104139" cy="312420"/>
          </a:xfrm>
          <a:custGeom>
            <a:avLst/>
            <a:gdLst/>
            <a:ahLst/>
            <a:cxnLst/>
            <a:rect l="l" t="t" r="r" b="b"/>
            <a:pathLst>
              <a:path w="104140" h="312420">
                <a:moveTo>
                  <a:pt x="103619" y="0"/>
                </a:moveTo>
                <a:lnTo>
                  <a:pt x="0" y="311912"/>
                </a:lnTo>
              </a:path>
            </a:pathLst>
          </a:custGeom>
          <a:ln w="10160">
            <a:solidFill>
              <a:srgbClr val="FFFFFF"/>
            </a:solidFill>
          </a:ln>
        </p:spPr>
        <p:txBody>
          <a:bodyPr wrap="square" lIns="0" tIns="0" rIns="0" bIns="0" rtlCol="0"/>
          <a:lstStyle/>
          <a:p>
            <a:endParaRPr/>
          </a:p>
        </p:txBody>
      </p:sp>
      <p:sp>
        <p:nvSpPr>
          <p:cNvPr id="111" name="object 111"/>
          <p:cNvSpPr/>
          <p:nvPr/>
        </p:nvSpPr>
        <p:spPr>
          <a:xfrm>
            <a:off x="9234003" y="6846769"/>
            <a:ext cx="103505" cy="312420"/>
          </a:xfrm>
          <a:custGeom>
            <a:avLst/>
            <a:gdLst/>
            <a:ahLst/>
            <a:cxnLst/>
            <a:rect l="l" t="t" r="r" b="b"/>
            <a:pathLst>
              <a:path w="103504" h="312420">
                <a:moveTo>
                  <a:pt x="103124" y="0"/>
                </a:moveTo>
                <a:lnTo>
                  <a:pt x="0" y="311912"/>
                </a:lnTo>
              </a:path>
            </a:pathLst>
          </a:custGeom>
          <a:ln w="10160">
            <a:solidFill>
              <a:srgbClr val="FFFFFF"/>
            </a:solidFill>
          </a:ln>
        </p:spPr>
        <p:txBody>
          <a:bodyPr wrap="square" lIns="0" tIns="0" rIns="0" bIns="0" rtlCol="0"/>
          <a:lstStyle/>
          <a:p>
            <a:endParaRPr/>
          </a:p>
        </p:txBody>
      </p:sp>
      <p:sp>
        <p:nvSpPr>
          <p:cNvPr id="112" name="object 112"/>
          <p:cNvSpPr/>
          <p:nvPr/>
        </p:nvSpPr>
        <p:spPr>
          <a:xfrm>
            <a:off x="8957080" y="6545499"/>
            <a:ext cx="97790" cy="296545"/>
          </a:xfrm>
          <a:custGeom>
            <a:avLst/>
            <a:gdLst/>
            <a:ahLst/>
            <a:cxnLst/>
            <a:rect l="l" t="t" r="r" b="b"/>
            <a:pathLst>
              <a:path w="97790" h="296545">
                <a:moveTo>
                  <a:pt x="97586" y="0"/>
                </a:moveTo>
                <a:lnTo>
                  <a:pt x="0" y="296290"/>
                </a:lnTo>
              </a:path>
            </a:pathLst>
          </a:custGeom>
          <a:ln w="10160">
            <a:solidFill>
              <a:srgbClr val="FFFFFF"/>
            </a:solidFill>
          </a:ln>
        </p:spPr>
        <p:txBody>
          <a:bodyPr wrap="square" lIns="0" tIns="0" rIns="0" bIns="0" rtlCol="0"/>
          <a:lstStyle/>
          <a:p>
            <a:endParaRPr/>
          </a:p>
        </p:txBody>
      </p:sp>
      <p:sp>
        <p:nvSpPr>
          <p:cNvPr id="113" name="object 113"/>
          <p:cNvSpPr/>
          <p:nvPr/>
        </p:nvSpPr>
        <p:spPr>
          <a:xfrm>
            <a:off x="8859404" y="6544820"/>
            <a:ext cx="736600" cy="297180"/>
          </a:xfrm>
          <a:custGeom>
            <a:avLst/>
            <a:gdLst/>
            <a:ahLst/>
            <a:cxnLst/>
            <a:rect l="l" t="t" r="r" b="b"/>
            <a:pathLst>
              <a:path w="736600" h="297179">
                <a:moveTo>
                  <a:pt x="736422" y="0"/>
                </a:moveTo>
                <a:lnTo>
                  <a:pt x="97828" y="0"/>
                </a:lnTo>
                <a:lnTo>
                  <a:pt x="0" y="296951"/>
                </a:lnTo>
                <a:lnTo>
                  <a:pt x="638594" y="296951"/>
                </a:lnTo>
                <a:lnTo>
                  <a:pt x="736422" y="0"/>
                </a:lnTo>
                <a:close/>
              </a:path>
            </a:pathLst>
          </a:custGeom>
          <a:solidFill>
            <a:srgbClr val="009EC3"/>
          </a:solidFill>
        </p:spPr>
        <p:txBody>
          <a:bodyPr wrap="square" lIns="0" tIns="0" rIns="0" bIns="0" rtlCol="0"/>
          <a:lstStyle/>
          <a:p>
            <a:endParaRPr/>
          </a:p>
        </p:txBody>
      </p:sp>
      <p:sp>
        <p:nvSpPr>
          <p:cNvPr id="114" name="object 114"/>
          <p:cNvSpPr/>
          <p:nvPr/>
        </p:nvSpPr>
        <p:spPr>
          <a:xfrm>
            <a:off x="9177132" y="6537694"/>
            <a:ext cx="101600" cy="311785"/>
          </a:xfrm>
          <a:custGeom>
            <a:avLst/>
            <a:gdLst/>
            <a:ahLst/>
            <a:cxnLst/>
            <a:rect l="l" t="t" r="r" b="b"/>
            <a:pathLst>
              <a:path w="101600" h="311784">
                <a:moveTo>
                  <a:pt x="101155" y="0"/>
                </a:moveTo>
                <a:lnTo>
                  <a:pt x="0" y="311670"/>
                </a:lnTo>
              </a:path>
            </a:pathLst>
          </a:custGeom>
          <a:ln w="10160">
            <a:solidFill>
              <a:srgbClr val="FFFFFF"/>
            </a:solidFill>
          </a:ln>
        </p:spPr>
        <p:txBody>
          <a:bodyPr wrap="square" lIns="0" tIns="0" rIns="0" bIns="0" rtlCol="0"/>
          <a:lstStyle/>
          <a:p>
            <a:endParaRPr/>
          </a:p>
        </p:txBody>
      </p:sp>
      <p:sp>
        <p:nvSpPr>
          <p:cNvPr id="115" name="object 115"/>
          <p:cNvSpPr/>
          <p:nvPr/>
        </p:nvSpPr>
        <p:spPr>
          <a:xfrm>
            <a:off x="8899688" y="6693079"/>
            <a:ext cx="659130" cy="0"/>
          </a:xfrm>
          <a:custGeom>
            <a:avLst/>
            <a:gdLst/>
            <a:ahLst/>
            <a:cxnLst/>
            <a:rect l="l" t="t" r="r" b="b"/>
            <a:pathLst>
              <a:path w="659129">
                <a:moveTo>
                  <a:pt x="658558" y="0"/>
                </a:moveTo>
                <a:lnTo>
                  <a:pt x="0" y="0"/>
                </a:lnTo>
              </a:path>
            </a:pathLst>
          </a:custGeom>
          <a:ln w="10160">
            <a:solidFill>
              <a:srgbClr val="FFFFFF"/>
            </a:solidFill>
          </a:ln>
        </p:spPr>
        <p:txBody>
          <a:bodyPr wrap="square" lIns="0" tIns="0" rIns="0" bIns="0" rtlCol="0"/>
          <a:lstStyle/>
          <a:p>
            <a:endParaRPr/>
          </a:p>
        </p:txBody>
      </p:sp>
      <p:sp>
        <p:nvSpPr>
          <p:cNvPr id="116" name="object 116"/>
          <p:cNvSpPr/>
          <p:nvPr/>
        </p:nvSpPr>
        <p:spPr>
          <a:xfrm>
            <a:off x="9016757" y="6537694"/>
            <a:ext cx="104139" cy="311785"/>
          </a:xfrm>
          <a:custGeom>
            <a:avLst/>
            <a:gdLst/>
            <a:ahLst/>
            <a:cxnLst/>
            <a:rect l="l" t="t" r="r" b="b"/>
            <a:pathLst>
              <a:path w="104140" h="311784">
                <a:moveTo>
                  <a:pt x="103619" y="0"/>
                </a:moveTo>
                <a:lnTo>
                  <a:pt x="0" y="311670"/>
                </a:lnTo>
              </a:path>
            </a:pathLst>
          </a:custGeom>
          <a:ln w="10160">
            <a:solidFill>
              <a:srgbClr val="FFFFFF"/>
            </a:solidFill>
          </a:ln>
        </p:spPr>
        <p:txBody>
          <a:bodyPr wrap="square" lIns="0" tIns="0" rIns="0" bIns="0" rtlCol="0"/>
          <a:lstStyle/>
          <a:p>
            <a:endParaRPr/>
          </a:p>
        </p:txBody>
      </p:sp>
      <p:sp>
        <p:nvSpPr>
          <p:cNvPr id="117" name="object 117"/>
          <p:cNvSpPr/>
          <p:nvPr/>
        </p:nvSpPr>
        <p:spPr>
          <a:xfrm>
            <a:off x="9338562" y="6537694"/>
            <a:ext cx="103505" cy="311785"/>
          </a:xfrm>
          <a:custGeom>
            <a:avLst/>
            <a:gdLst/>
            <a:ahLst/>
            <a:cxnLst/>
            <a:rect l="l" t="t" r="r" b="b"/>
            <a:pathLst>
              <a:path w="103504" h="311784">
                <a:moveTo>
                  <a:pt x="103124" y="0"/>
                </a:moveTo>
                <a:lnTo>
                  <a:pt x="0" y="311670"/>
                </a:lnTo>
              </a:path>
            </a:pathLst>
          </a:custGeom>
          <a:ln w="10160">
            <a:solidFill>
              <a:srgbClr val="FFFFFF"/>
            </a:solidFill>
          </a:ln>
        </p:spPr>
        <p:txBody>
          <a:bodyPr wrap="square" lIns="0" tIns="0" rIns="0" bIns="0" rtlCol="0"/>
          <a:lstStyle/>
          <a:p>
            <a:endParaRPr/>
          </a:p>
        </p:txBody>
      </p:sp>
      <p:sp>
        <p:nvSpPr>
          <p:cNvPr id="118" name="object 118"/>
          <p:cNvSpPr/>
          <p:nvPr/>
        </p:nvSpPr>
        <p:spPr>
          <a:xfrm>
            <a:off x="9058845" y="6393981"/>
            <a:ext cx="46355" cy="139065"/>
          </a:xfrm>
          <a:custGeom>
            <a:avLst/>
            <a:gdLst/>
            <a:ahLst/>
            <a:cxnLst/>
            <a:rect l="l" t="t" r="r" b="b"/>
            <a:pathLst>
              <a:path w="46354" h="139065">
                <a:moveTo>
                  <a:pt x="46037" y="0"/>
                </a:moveTo>
                <a:lnTo>
                  <a:pt x="0" y="139052"/>
                </a:lnTo>
              </a:path>
            </a:pathLst>
          </a:custGeom>
          <a:ln w="10160">
            <a:solidFill>
              <a:srgbClr val="FFFFFF"/>
            </a:solidFill>
          </a:ln>
        </p:spPr>
        <p:txBody>
          <a:bodyPr wrap="square" lIns="0" tIns="0" rIns="0" bIns="0" rtlCol="0"/>
          <a:lstStyle/>
          <a:p>
            <a:endParaRPr/>
          </a:p>
        </p:txBody>
      </p:sp>
      <p:sp>
        <p:nvSpPr>
          <p:cNvPr id="119" name="object 119"/>
          <p:cNvSpPr/>
          <p:nvPr/>
        </p:nvSpPr>
        <p:spPr>
          <a:xfrm>
            <a:off x="8961173" y="6391106"/>
            <a:ext cx="687705" cy="148590"/>
          </a:xfrm>
          <a:custGeom>
            <a:avLst/>
            <a:gdLst/>
            <a:ahLst/>
            <a:cxnLst/>
            <a:rect l="l" t="t" r="r" b="b"/>
            <a:pathLst>
              <a:path w="687704" h="148590">
                <a:moveTo>
                  <a:pt x="687501" y="0"/>
                </a:moveTo>
                <a:lnTo>
                  <a:pt x="48920" y="0"/>
                </a:lnTo>
                <a:lnTo>
                  <a:pt x="0" y="148475"/>
                </a:lnTo>
                <a:lnTo>
                  <a:pt x="638594" y="148475"/>
                </a:lnTo>
                <a:lnTo>
                  <a:pt x="687501" y="0"/>
                </a:lnTo>
                <a:close/>
              </a:path>
            </a:pathLst>
          </a:custGeom>
          <a:solidFill>
            <a:srgbClr val="009EC3"/>
          </a:solidFill>
        </p:spPr>
        <p:txBody>
          <a:bodyPr wrap="square" lIns="0" tIns="0" rIns="0" bIns="0" rtlCol="0"/>
          <a:lstStyle/>
          <a:p>
            <a:endParaRPr/>
          </a:p>
        </p:txBody>
      </p:sp>
      <p:sp>
        <p:nvSpPr>
          <p:cNvPr id="120" name="object 120"/>
          <p:cNvSpPr/>
          <p:nvPr/>
        </p:nvSpPr>
        <p:spPr>
          <a:xfrm>
            <a:off x="9278893" y="6386611"/>
            <a:ext cx="49530" cy="154305"/>
          </a:xfrm>
          <a:custGeom>
            <a:avLst/>
            <a:gdLst/>
            <a:ahLst/>
            <a:cxnLst/>
            <a:rect l="l" t="t" r="r" b="b"/>
            <a:pathLst>
              <a:path w="49529" h="154304">
                <a:moveTo>
                  <a:pt x="49504" y="0"/>
                </a:moveTo>
                <a:lnTo>
                  <a:pt x="0" y="153746"/>
                </a:lnTo>
              </a:path>
            </a:pathLst>
          </a:custGeom>
          <a:ln w="10160">
            <a:solidFill>
              <a:srgbClr val="FFFFFF"/>
            </a:solidFill>
          </a:ln>
        </p:spPr>
        <p:txBody>
          <a:bodyPr wrap="square" lIns="0" tIns="0" rIns="0" bIns="0" rtlCol="0"/>
          <a:lstStyle/>
          <a:p>
            <a:endParaRPr/>
          </a:p>
        </p:txBody>
      </p:sp>
      <p:sp>
        <p:nvSpPr>
          <p:cNvPr id="121" name="object 121"/>
          <p:cNvSpPr/>
          <p:nvPr/>
        </p:nvSpPr>
        <p:spPr>
          <a:xfrm>
            <a:off x="9118796" y="6386611"/>
            <a:ext cx="52069" cy="154305"/>
          </a:xfrm>
          <a:custGeom>
            <a:avLst/>
            <a:gdLst/>
            <a:ahLst/>
            <a:cxnLst/>
            <a:rect l="l" t="t" r="r" b="b"/>
            <a:pathLst>
              <a:path w="52070" h="154304">
                <a:moveTo>
                  <a:pt x="51968" y="0"/>
                </a:moveTo>
                <a:lnTo>
                  <a:pt x="0" y="153746"/>
                </a:lnTo>
              </a:path>
            </a:pathLst>
          </a:custGeom>
          <a:ln w="10160">
            <a:solidFill>
              <a:srgbClr val="FFFFFF"/>
            </a:solidFill>
          </a:ln>
        </p:spPr>
        <p:txBody>
          <a:bodyPr wrap="square" lIns="0" tIns="0" rIns="0" bIns="0" rtlCol="0"/>
          <a:lstStyle/>
          <a:p>
            <a:endParaRPr/>
          </a:p>
        </p:txBody>
      </p:sp>
      <p:sp>
        <p:nvSpPr>
          <p:cNvPr id="122" name="object 122"/>
          <p:cNvSpPr/>
          <p:nvPr/>
        </p:nvSpPr>
        <p:spPr>
          <a:xfrm>
            <a:off x="9440030" y="6386611"/>
            <a:ext cx="52069" cy="154305"/>
          </a:xfrm>
          <a:custGeom>
            <a:avLst/>
            <a:gdLst/>
            <a:ahLst/>
            <a:cxnLst/>
            <a:rect l="l" t="t" r="r" b="b"/>
            <a:pathLst>
              <a:path w="52070" h="154304">
                <a:moveTo>
                  <a:pt x="51473" y="0"/>
                </a:moveTo>
                <a:lnTo>
                  <a:pt x="0" y="153746"/>
                </a:lnTo>
              </a:path>
            </a:pathLst>
          </a:custGeom>
          <a:ln w="10160">
            <a:solidFill>
              <a:srgbClr val="FFFFFF"/>
            </a:solidFill>
          </a:ln>
        </p:spPr>
        <p:txBody>
          <a:bodyPr wrap="square" lIns="0" tIns="0" rIns="0" bIns="0" rtlCol="0"/>
          <a:lstStyle/>
          <a:p>
            <a:endParaRPr/>
          </a:p>
        </p:txBody>
      </p:sp>
      <p:sp>
        <p:nvSpPr>
          <p:cNvPr id="123" name="object 123"/>
          <p:cNvSpPr/>
          <p:nvPr/>
        </p:nvSpPr>
        <p:spPr>
          <a:xfrm>
            <a:off x="2832296" y="6166328"/>
            <a:ext cx="80010" cy="1087755"/>
          </a:xfrm>
          <a:custGeom>
            <a:avLst/>
            <a:gdLst/>
            <a:ahLst/>
            <a:cxnLst/>
            <a:rect l="l" t="t" r="r" b="b"/>
            <a:pathLst>
              <a:path w="80010" h="1087754">
                <a:moveTo>
                  <a:pt x="39776" y="0"/>
                </a:moveTo>
                <a:lnTo>
                  <a:pt x="0" y="0"/>
                </a:lnTo>
                <a:lnTo>
                  <a:pt x="0" y="1086015"/>
                </a:lnTo>
                <a:lnTo>
                  <a:pt x="79552" y="1087488"/>
                </a:lnTo>
                <a:lnTo>
                  <a:pt x="39776" y="0"/>
                </a:lnTo>
                <a:close/>
              </a:path>
            </a:pathLst>
          </a:custGeom>
          <a:solidFill>
            <a:srgbClr val="575756"/>
          </a:solidFill>
        </p:spPr>
        <p:txBody>
          <a:bodyPr wrap="square" lIns="0" tIns="0" rIns="0" bIns="0" rtlCol="0"/>
          <a:lstStyle/>
          <a:p>
            <a:endParaRPr/>
          </a:p>
        </p:txBody>
      </p:sp>
      <p:sp>
        <p:nvSpPr>
          <p:cNvPr id="124" name="object 124"/>
          <p:cNvSpPr/>
          <p:nvPr/>
        </p:nvSpPr>
        <p:spPr>
          <a:xfrm>
            <a:off x="2808917" y="6142183"/>
            <a:ext cx="586105" cy="132080"/>
          </a:xfrm>
          <a:custGeom>
            <a:avLst/>
            <a:gdLst/>
            <a:ahLst/>
            <a:cxnLst/>
            <a:rect l="l" t="t" r="r" b="b"/>
            <a:pathLst>
              <a:path w="586104" h="132079">
                <a:moveTo>
                  <a:pt x="260753" y="0"/>
                </a:moveTo>
                <a:lnTo>
                  <a:pt x="188388" y="6247"/>
                </a:lnTo>
                <a:lnTo>
                  <a:pt x="149799" y="15026"/>
                </a:lnTo>
                <a:lnTo>
                  <a:pt x="106894" y="27523"/>
                </a:lnTo>
                <a:lnTo>
                  <a:pt x="57639" y="43703"/>
                </a:lnTo>
                <a:lnTo>
                  <a:pt x="0" y="63525"/>
                </a:lnTo>
                <a:lnTo>
                  <a:pt x="66783" y="83927"/>
                </a:lnTo>
                <a:lnTo>
                  <a:pt x="123520" y="100660"/>
                </a:lnTo>
                <a:lnTo>
                  <a:pt x="172244" y="113759"/>
                </a:lnTo>
                <a:lnTo>
                  <a:pt x="214990" y="123265"/>
                </a:lnTo>
                <a:lnTo>
                  <a:pt x="253790" y="129214"/>
                </a:lnTo>
                <a:lnTo>
                  <a:pt x="290680" y="131645"/>
                </a:lnTo>
                <a:lnTo>
                  <a:pt x="327693" y="130595"/>
                </a:lnTo>
                <a:lnTo>
                  <a:pt x="366864" y="126103"/>
                </a:lnTo>
                <a:lnTo>
                  <a:pt x="410226" y="118207"/>
                </a:lnTo>
                <a:lnTo>
                  <a:pt x="459813" y="106944"/>
                </a:lnTo>
                <a:lnTo>
                  <a:pt x="517660" y="92353"/>
                </a:lnTo>
                <a:lnTo>
                  <a:pt x="585800" y="74472"/>
                </a:lnTo>
                <a:lnTo>
                  <a:pt x="443187" y="33808"/>
                </a:lnTo>
                <a:lnTo>
                  <a:pt x="387780" y="19473"/>
                </a:lnTo>
                <a:lnTo>
                  <a:pt x="340262" y="9085"/>
                </a:lnTo>
                <a:lnTo>
                  <a:pt x="298597" y="2607"/>
                </a:lnTo>
                <a:lnTo>
                  <a:pt x="260753" y="0"/>
                </a:lnTo>
                <a:close/>
              </a:path>
            </a:pathLst>
          </a:custGeom>
          <a:solidFill>
            <a:srgbClr val="575756"/>
          </a:solidFill>
        </p:spPr>
        <p:txBody>
          <a:bodyPr wrap="square" lIns="0" tIns="0" rIns="0" bIns="0" rtlCol="0"/>
          <a:lstStyle/>
          <a:p>
            <a:endParaRPr/>
          </a:p>
        </p:txBody>
      </p:sp>
      <p:sp>
        <p:nvSpPr>
          <p:cNvPr id="125" name="object 125"/>
          <p:cNvSpPr/>
          <p:nvPr/>
        </p:nvSpPr>
        <p:spPr>
          <a:xfrm>
            <a:off x="2619508" y="5699300"/>
            <a:ext cx="247650" cy="539750"/>
          </a:xfrm>
          <a:custGeom>
            <a:avLst/>
            <a:gdLst/>
            <a:ahLst/>
            <a:cxnLst/>
            <a:rect l="l" t="t" r="r" b="b"/>
            <a:pathLst>
              <a:path w="247650" h="539750">
                <a:moveTo>
                  <a:pt x="0" y="0"/>
                </a:moveTo>
                <a:lnTo>
                  <a:pt x="14098" y="80316"/>
                </a:lnTo>
                <a:lnTo>
                  <a:pt x="26517" y="147959"/>
                </a:lnTo>
                <a:lnTo>
                  <a:pt x="38115" y="204801"/>
                </a:lnTo>
                <a:lnTo>
                  <a:pt x="49749" y="252715"/>
                </a:lnTo>
                <a:lnTo>
                  <a:pt x="62278" y="293574"/>
                </a:lnTo>
                <a:lnTo>
                  <a:pt x="76560" y="329250"/>
                </a:lnTo>
                <a:lnTo>
                  <a:pt x="113813" y="392545"/>
                </a:lnTo>
                <a:lnTo>
                  <a:pt x="138501" y="423910"/>
                </a:lnTo>
                <a:lnTo>
                  <a:pt x="168373" y="457582"/>
                </a:lnTo>
                <a:lnTo>
                  <a:pt x="204288" y="495436"/>
                </a:lnTo>
                <a:lnTo>
                  <a:pt x="247103" y="539343"/>
                </a:lnTo>
                <a:lnTo>
                  <a:pt x="235889" y="469457"/>
                </a:lnTo>
                <a:lnTo>
                  <a:pt x="225830" y="410349"/>
                </a:lnTo>
                <a:lnTo>
                  <a:pt x="216068" y="360145"/>
                </a:lnTo>
                <a:lnTo>
                  <a:pt x="205744" y="316972"/>
                </a:lnTo>
                <a:lnTo>
                  <a:pt x="194002" y="278958"/>
                </a:lnTo>
                <a:lnTo>
                  <a:pt x="162828" y="210916"/>
                </a:lnTo>
                <a:lnTo>
                  <a:pt x="141680" y="177142"/>
                </a:lnTo>
                <a:lnTo>
                  <a:pt x="115682" y="141036"/>
                </a:lnTo>
                <a:lnTo>
                  <a:pt x="83974" y="100726"/>
                </a:lnTo>
                <a:lnTo>
                  <a:pt x="45699" y="54338"/>
                </a:lnTo>
                <a:lnTo>
                  <a:pt x="0" y="0"/>
                </a:lnTo>
                <a:close/>
              </a:path>
            </a:pathLst>
          </a:custGeom>
          <a:solidFill>
            <a:srgbClr val="575756"/>
          </a:solidFill>
        </p:spPr>
        <p:txBody>
          <a:bodyPr wrap="square" lIns="0" tIns="0" rIns="0" bIns="0" rtlCol="0"/>
          <a:lstStyle/>
          <a:p>
            <a:endParaRPr/>
          </a:p>
        </p:txBody>
      </p:sp>
      <p:sp>
        <p:nvSpPr>
          <p:cNvPr id="126" name="object 126"/>
          <p:cNvSpPr/>
          <p:nvPr/>
        </p:nvSpPr>
        <p:spPr>
          <a:xfrm>
            <a:off x="2432265" y="6175149"/>
            <a:ext cx="474345" cy="349250"/>
          </a:xfrm>
          <a:custGeom>
            <a:avLst/>
            <a:gdLst/>
            <a:ahLst/>
            <a:cxnLst/>
            <a:rect l="l" t="t" r="r" b="b"/>
            <a:pathLst>
              <a:path w="474344" h="349250">
                <a:moveTo>
                  <a:pt x="474332" y="0"/>
                </a:moveTo>
                <a:lnTo>
                  <a:pt x="336330" y="54654"/>
                </a:lnTo>
                <a:lnTo>
                  <a:pt x="283583" y="77057"/>
                </a:lnTo>
                <a:lnTo>
                  <a:pt x="239475" y="97793"/>
                </a:lnTo>
                <a:lnTo>
                  <a:pt x="202360" y="118075"/>
                </a:lnTo>
                <a:lnTo>
                  <a:pt x="170591" y="139115"/>
                </a:lnTo>
                <a:lnTo>
                  <a:pt x="116500" y="188320"/>
                </a:lnTo>
                <a:lnTo>
                  <a:pt x="90886" y="218909"/>
                </a:lnTo>
                <a:lnTo>
                  <a:pt x="64029" y="255106"/>
                </a:lnTo>
                <a:lnTo>
                  <a:pt x="34282" y="298123"/>
                </a:lnTo>
                <a:lnTo>
                  <a:pt x="0" y="349173"/>
                </a:lnTo>
                <a:lnTo>
                  <a:pt x="65429" y="324661"/>
                </a:lnTo>
                <a:lnTo>
                  <a:pt x="120660" y="303355"/>
                </a:lnTo>
                <a:lnTo>
                  <a:pt x="167338" y="284046"/>
                </a:lnTo>
                <a:lnTo>
                  <a:pt x="207111" y="265519"/>
                </a:lnTo>
                <a:lnTo>
                  <a:pt x="241625" y="246563"/>
                </a:lnTo>
                <a:lnTo>
                  <a:pt x="301465" y="202512"/>
                </a:lnTo>
                <a:lnTo>
                  <a:pt x="330086" y="174992"/>
                </a:lnTo>
                <a:lnTo>
                  <a:pt x="360036" y="142194"/>
                </a:lnTo>
                <a:lnTo>
                  <a:pt x="392962" y="102904"/>
                </a:lnTo>
                <a:lnTo>
                  <a:pt x="430512" y="55910"/>
                </a:lnTo>
                <a:lnTo>
                  <a:pt x="474332" y="0"/>
                </a:lnTo>
                <a:close/>
              </a:path>
            </a:pathLst>
          </a:custGeom>
          <a:solidFill>
            <a:srgbClr val="575756"/>
          </a:solidFill>
        </p:spPr>
        <p:txBody>
          <a:bodyPr wrap="square" lIns="0" tIns="0" rIns="0" bIns="0" rtlCol="0"/>
          <a:lstStyle/>
          <a:p>
            <a:endParaRPr/>
          </a:p>
        </p:txBody>
      </p:sp>
      <p:sp>
        <p:nvSpPr>
          <p:cNvPr id="127" name="object 127"/>
          <p:cNvSpPr/>
          <p:nvPr/>
        </p:nvSpPr>
        <p:spPr>
          <a:xfrm>
            <a:off x="2796106" y="6145341"/>
            <a:ext cx="123189" cy="125095"/>
          </a:xfrm>
          <a:custGeom>
            <a:avLst/>
            <a:gdLst/>
            <a:ahLst/>
            <a:cxnLst/>
            <a:rect l="l" t="t" r="r" b="b"/>
            <a:pathLst>
              <a:path w="123189" h="125095">
                <a:moveTo>
                  <a:pt x="61556" y="0"/>
                </a:moveTo>
                <a:lnTo>
                  <a:pt x="37595" y="4910"/>
                </a:lnTo>
                <a:lnTo>
                  <a:pt x="18029" y="18303"/>
                </a:lnTo>
                <a:lnTo>
                  <a:pt x="4837" y="38169"/>
                </a:lnTo>
                <a:lnTo>
                  <a:pt x="0" y="62496"/>
                </a:lnTo>
                <a:lnTo>
                  <a:pt x="4837" y="86824"/>
                </a:lnTo>
                <a:lnTo>
                  <a:pt x="18029" y="106689"/>
                </a:lnTo>
                <a:lnTo>
                  <a:pt x="37595" y="120082"/>
                </a:lnTo>
                <a:lnTo>
                  <a:pt x="61556" y="124993"/>
                </a:lnTo>
                <a:lnTo>
                  <a:pt x="85518" y="120082"/>
                </a:lnTo>
                <a:lnTo>
                  <a:pt x="105084" y="106689"/>
                </a:lnTo>
                <a:lnTo>
                  <a:pt x="118276" y="86824"/>
                </a:lnTo>
                <a:lnTo>
                  <a:pt x="123113" y="62496"/>
                </a:lnTo>
                <a:lnTo>
                  <a:pt x="118276" y="38169"/>
                </a:lnTo>
                <a:lnTo>
                  <a:pt x="105084" y="18303"/>
                </a:lnTo>
                <a:lnTo>
                  <a:pt x="85518" y="4910"/>
                </a:lnTo>
                <a:lnTo>
                  <a:pt x="61556" y="0"/>
                </a:lnTo>
                <a:close/>
              </a:path>
            </a:pathLst>
          </a:custGeom>
          <a:solidFill>
            <a:srgbClr val="575756"/>
          </a:solidFill>
        </p:spPr>
        <p:txBody>
          <a:bodyPr wrap="square" lIns="0" tIns="0" rIns="0" bIns="0" rtlCol="0"/>
          <a:lstStyle/>
          <a:p>
            <a:endParaRPr/>
          </a:p>
        </p:txBody>
      </p:sp>
      <p:sp>
        <p:nvSpPr>
          <p:cNvPr id="128" name="object 128"/>
          <p:cNvSpPr/>
          <p:nvPr/>
        </p:nvSpPr>
        <p:spPr>
          <a:xfrm>
            <a:off x="3119299" y="6530169"/>
            <a:ext cx="53340" cy="723900"/>
          </a:xfrm>
          <a:custGeom>
            <a:avLst/>
            <a:gdLst/>
            <a:ahLst/>
            <a:cxnLst/>
            <a:rect l="l" t="t" r="r" b="b"/>
            <a:pathLst>
              <a:path w="53339" h="723900">
                <a:moveTo>
                  <a:pt x="26466" y="0"/>
                </a:moveTo>
                <a:lnTo>
                  <a:pt x="0" y="0"/>
                </a:lnTo>
                <a:lnTo>
                  <a:pt x="0" y="722668"/>
                </a:lnTo>
                <a:lnTo>
                  <a:pt x="52933" y="723645"/>
                </a:lnTo>
                <a:lnTo>
                  <a:pt x="26466" y="0"/>
                </a:lnTo>
                <a:close/>
              </a:path>
            </a:pathLst>
          </a:custGeom>
          <a:solidFill>
            <a:srgbClr val="575756"/>
          </a:solidFill>
        </p:spPr>
        <p:txBody>
          <a:bodyPr wrap="square" lIns="0" tIns="0" rIns="0" bIns="0" rtlCol="0"/>
          <a:lstStyle/>
          <a:p>
            <a:endParaRPr/>
          </a:p>
        </p:txBody>
      </p:sp>
      <p:sp>
        <p:nvSpPr>
          <p:cNvPr id="129" name="object 129"/>
          <p:cNvSpPr/>
          <p:nvPr/>
        </p:nvSpPr>
        <p:spPr>
          <a:xfrm>
            <a:off x="3103741" y="6514098"/>
            <a:ext cx="389890" cy="87630"/>
          </a:xfrm>
          <a:custGeom>
            <a:avLst/>
            <a:gdLst/>
            <a:ahLst/>
            <a:cxnLst/>
            <a:rect l="l" t="t" r="r" b="b"/>
            <a:pathLst>
              <a:path w="389889" h="87629">
                <a:moveTo>
                  <a:pt x="173513" y="0"/>
                </a:moveTo>
                <a:lnTo>
                  <a:pt x="137544" y="2172"/>
                </a:lnTo>
                <a:lnTo>
                  <a:pt x="99681" y="9999"/>
                </a:lnTo>
                <a:lnTo>
                  <a:pt x="55355" y="23395"/>
                </a:lnTo>
                <a:lnTo>
                  <a:pt x="0" y="42275"/>
                </a:lnTo>
                <a:lnTo>
                  <a:pt x="64069" y="61720"/>
                </a:lnTo>
                <a:lnTo>
                  <a:pt x="114618" y="75700"/>
                </a:lnTo>
                <a:lnTo>
                  <a:pt x="156216" y="84298"/>
                </a:lnTo>
                <a:lnTo>
                  <a:pt x="193430" y="87601"/>
                </a:lnTo>
                <a:lnTo>
                  <a:pt x="230829" y="85693"/>
                </a:lnTo>
                <a:lnTo>
                  <a:pt x="272980" y="78661"/>
                </a:lnTo>
                <a:lnTo>
                  <a:pt x="324452" y="66590"/>
                </a:lnTo>
                <a:lnTo>
                  <a:pt x="389813" y="49564"/>
                </a:lnTo>
                <a:lnTo>
                  <a:pt x="315739" y="28264"/>
                </a:lnTo>
                <a:lnTo>
                  <a:pt x="258042" y="12960"/>
                </a:lnTo>
                <a:lnTo>
                  <a:pt x="212157" y="3567"/>
                </a:lnTo>
                <a:lnTo>
                  <a:pt x="173513" y="0"/>
                </a:lnTo>
                <a:close/>
              </a:path>
            </a:pathLst>
          </a:custGeom>
          <a:solidFill>
            <a:srgbClr val="575756"/>
          </a:solidFill>
        </p:spPr>
        <p:txBody>
          <a:bodyPr wrap="square" lIns="0" tIns="0" rIns="0" bIns="0" rtlCol="0"/>
          <a:lstStyle/>
          <a:p>
            <a:endParaRPr/>
          </a:p>
        </p:txBody>
      </p:sp>
      <p:sp>
        <p:nvSpPr>
          <p:cNvPr id="130" name="object 130"/>
          <p:cNvSpPr/>
          <p:nvPr/>
        </p:nvSpPr>
        <p:spPr>
          <a:xfrm>
            <a:off x="2977706" y="6219388"/>
            <a:ext cx="164465" cy="359410"/>
          </a:xfrm>
          <a:custGeom>
            <a:avLst/>
            <a:gdLst/>
            <a:ahLst/>
            <a:cxnLst/>
            <a:rect l="l" t="t" r="r" b="b"/>
            <a:pathLst>
              <a:path w="164464" h="359409">
                <a:moveTo>
                  <a:pt x="0" y="0"/>
                </a:moveTo>
                <a:lnTo>
                  <a:pt x="13614" y="76931"/>
                </a:lnTo>
                <a:lnTo>
                  <a:pt x="25357" y="136288"/>
                </a:lnTo>
                <a:lnTo>
                  <a:pt x="37156" y="182277"/>
                </a:lnTo>
                <a:lnTo>
                  <a:pt x="50938" y="219103"/>
                </a:lnTo>
                <a:lnTo>
                  <a:pt x="92156" y="282092"/>
                </a:lnTo>
                <a:lnTo>
                  <a:pt x="123446" y="316666"/>
                </a:lnTo>
                <a:lnTo>
                  <a:pt x="164426" y="358902"/>
                </a:lnTo>
                <a:lnTo>
                  <a:pt x="153558" y="291913"/>
                </a:lnTo>
                <a:lnTo>
                  <a:pt x="143776" y="239658"/>
                </a:lnTo>
                <a:lnTo>
                  <a:pt x="133154" y="197930"/>
                </a:lnTo>
                <a:lnTo>
                  <a:pt x="101682" y="129234"/>
                </a:lnTo>
                <a:lnTo>
                  <a:pt x="76978" y="93854"/>
                </a:lnTo>
                <a:lnTo>
                  <a:pt x="43726" y="52178"/>
                </a:lnTo>
                <a:lnTo>
                  <a:pt x="0" y="0"/>
                </a:lnTo>
                <a:close/>
              </a:path>
            </a:pathLst>
          </a:custGeom>
          <a:solidFill>
            <a:srgbClr val="575756"/>
          </a:solidFill>
        </p:spPr>
        <p:txBody>
          <a:bodyPr wrap="square" lIns="0" tIns="0" rIns="0" bIns="0" rtlCol="0"/>
          <a:lstStyle/>
          <a:p>
            <a:endParaRPr/>
          </a:p>
        </p:txBody>
      </p:sp>
      <p:sp>
        <p:nvSpPr>
          <p:cNvPr id="131" name="object 131"/>
          <p:cNvSpPr/>
          <p:nvPr/>
        </p:nvSpPr>
        <p:spPr>
          <a:xfrm>
            <a:off x="2853107" y="6536029"/>
            <a:ext cx="316230" cy="232410"/>
          </a:xfrm>
          <a:custGeom>
            <a:avLst/>
            <a:gdLst/>
            <a:ahLst/>
            <a:cxnLst/>
            <a:rect l="l" t="t" r="r" b="b"/>
            <a:pathLst>
              <a:path w="316230" h="232409">
                <a:moveTo>
                  <a:pt x="315633" y="0"/>
                </a:moveTo>
                <a:lnTo>
                  <a:pt x="243853" y="28248"/>
                </a:lnTo>
                <a:lnTo>
                  <a:pt x="188707" y="51279"/>
                </a:lnTo>
                <a:lnTo>
                  <a:pt x="146496" y="71814"/>
                </a:lnTo>
                <a:lnTo>
                  <a:pt x="113520" y="92576"/>
                </a:lnTo>
                <a:lnTo>
                  <a:pt x="60481" y="145675"/>
                </a:lnTo>
                <a:lnTo>
                  <a:pt x="33020" y="183457"/>
                </a:lnTo>
                <a:lnTo>
                  <a:pt x="0" y="232359"/>
                </a:lnTo>
                <a:lnTo>
                  <a:pt x="62695" y="208744"/>
                </a:lnTo>
                <a:lnTo>
                  <a:pt x="111352" y="189023"/>
                </a:lnTo>
                <a:lnTo>
                  <a:pt x="149670" y="170474"/>
                </a:lnTo>
                <a:lnTo>
                  <a:pt x="210084" y="125999"/>
                </a:lnTo>
                <a:lnTo>
                  <a:pt x="239578" y="94627"/>
                </a:lnTo>
                <a:lnTo>
                  <a:pt x="273528" y="53535"/>
                </a:lnTo>
                <a:lnTo>
                  <a:pt x="315633" y="0"/>
                </a:lnTo>
                <a:close/>
              </a:path>
            </a:pathLst>
          </a:custGeom>
          <a:solidFill>
            <a:srgbClr val="575756"/>
          </a:solidFill>
        </p:spPr>
        <p:txBody>
          <a:bodyPr wrap="square" lIns="0" tIns="0" rIns="0" bIns="0" rtlCol="0"/>
          <a:lstStyle/>
          <a:p>
            <a:endParaRPr/>
          </a:p>
        </p:txBody>
      </p:sp>
      <p:sp>
        <p:nvSpPr>
          <p:cNvPr id="132" name="object 132"/>
          <p:cNvSpPr/>
          <p:nvPr/>
        </p:nvSpPr>
        <p:spPr>
          <a:xfrm>
            <a:off x="3095221" y="6516206"/>
            <a:ext cx="81915" cy="83185"/>
          </a:xfrm>
          <a:custGeom>
            <a:avLst/>
            <a:gdLst/>
            <a:ahLst/>
            <a:cxnLst/>
            <a:rect l="l" t="t" r="r" b="b"/>
            <a:pathLst>
              <a:path w="81914" h="83184">
                <a:moveTo>
                  <a:pt x="40957" y="0"/>
                </a:moveTo>
                <a:lnTo>
                  <a:pt x="25015" y="3267"/>
                </a:lnTo>
                <a:lnTo>
                  <a:pt x="11996" y="12179"/>
                </a:lnTo>
                <a:lnTo>
                  <a:pt x="3218" y="25396"/>
                </a:lnTo>
                <a:lnTo>
                  <a:pt x="0" y="41579"/>
                </a:lnTo>
                <a:lnTo>
                  <a:pt x="3218" y="57770"/>
                </a:lnTo>
                <a:lnTo>
                  <a:pt x="11996" y="70991"/>
                </a:lnTo>
                <a:lnTo>
                  <a:pt x="25015" y="79904"/>
                </a:lnTo>
                <a:lnTo>
                  <a:pt x="40957" y="83172"/>
                </a:lnTo>
                <a:lnTo>
                  <a:pt x="56899" y="79904"/>
                </a:lnTo>
                <a:lnTo>
                  <a:pt x="69918" y="70991"/>
                </a:lnTo>
                <a:lnTo>
                  <a:pt x="78696" y="57770"/>
                </a:lnTo>
                <a:lnTo>
                  <a:pt x="81914" y="41579"/>
                </a:lnTo>
                <a:lnTo>
                  <a:pt x="78696" y="25396"/>
                </a:lnTo>
                <a:lnTo>
                  <a:pt x="69918" y="12179"/>
                </a:lnTo>
                <a:lnTo>
                  <a:pt x="56899" y="3267"/>
                </a:lnTo>
                <a:lnTo>
                  <a:pt x="40957" y="0"/>
                </a:lnTo>
                <a:close/>
              </a:path>
            </a:pathLst>
          </a:custGeom>
          <a:solidFill>
            <a:srgbClr val="575756"/>
          </a:solidFill>
        </p:spPr>
        <p:txBody>
          <a:bodyPr wrap="square" lIns="0" tIns="0" rIns="0" bIns="0" rtlCol="0"/>
          <a:lstStyle/>
          <a:p>
            <a:endParaRPr/>
          </a:p>
        </p:txBody>
      </p:sp>
      <p:sp>
        <p:nvSpPr>
          <p:cNvPr id="133" name="object 133"/>
          <p:cNvSpPr/>
          <p:nvPr/>
        </p:nvSpPr>
        <p:spPr>
          <a:xfrm>
            <a:off x="809911" y="6274818"/>
            <a:ext cx="532130" cy="314325"/>
          </a:xfrm>
          <a:custGeom>
            <a:avLst/>
            <a:gdLst/>
            <a:ahLst/>
            <a:cxnLst/>
            <a:rect l="l" t="t" r="r" b="b"/>
            <a:pathLst>
              <a:path w="532130" h="314325">
                <a:moveTo>
                  <a:pt x="364652" y="0"/>
                </a:moveTo>
                <a:lnTo>
                  <a:pt x="29580" y="218019"/>
                </a:lnTo>
                <a:lnTo>
                  <a:pt x="11421" y="230149"/>
                </a:lnTo>
                <a:lnTo>
                  <a:pt x="2560" y="236378"/>
                </a:lnTo>
                <a:lnTo>
                  <a:pt x="0" y="238673"/>
                </a:lnTo>
                <a:lnTo>
                  <a:pt x="746" y="239001"/>
                </a:lnTo>
                <a:lnTo>
                  <a:pt x="131315" y="314223"/>
                </a:lnTo>
                <a:lnTo>
                  <a:pt x="531695" y="94970"/>
                </a:lnTo>
                <a:lnTo>
                  <a:pt x="364652" y="0"/>
                </a:lnTo>
                <a:close/>
              </a:path>
            </a:pathLst>
          </a:custGeom>
          <a:solidFill>
            <a:srgbClr val="2E8B5A"/>
          </a:solidFill>
        </p:spPr>
        <p:txBody>
          <a:bodyPr wrap="square" lIns="0" tIns="0" rIns="0" bIns="0" rtlCol="0"/>
          <a:lstStyle/>
          <a:p>
            <a:endParaRPr/>
          </a:p>
        </p:txBody>
      </p:sp>
      <p:sp>
        <p:nvSpPr>
          <p:cNvPr id="134" name="object 134"/>
          <p:cNvSpPr/>
          <p:nvPr/>
        </p:nvSpPr>
        <p:spPr>
          <a:xfrm>
            <a:off x="941228" y="6369784"/>
            <a:ext cx="400685" cy="363855"/>
          </a:xfrm>
          <a:custGeom>
            <a:avLst/>
            <a:gdLst/>
            <a:ahLst/>
            <a:cxnLst/>
            <a:rect l="l" t="t" r="r" b="b"/>
            <a:pathLst>
              <a:path w="400684" h="363854">
                <a:moveTo>
                  <a:pt x="400380" y="0"/>
                </a:moveTo>
                <a:lnTo>
                  <a:pt x="321983" y="3657"/>
                </a:lnTo>
                <a:lnTo>
                  <a:pt x="195986" y="75679"/>
                </a:lnTo>
                <a:lnTo>
                  <a:pt x="145478" y="134112"/>
                </a:lnTo>
                <a:lnTo>
                  <a:pt x="0" y="219265"/>
                </a:lnTo>
                <a:lnTo>
                  <a:pt x="0" y="363550"/>
                </a:lnTo>
                <a:lnTo>
                  <a:pt x="178866" y="270319"/>
                </a:lnTo>
                <a:lnTo>
                  <a:pt x="400380" y="33921"/>
                </a:lnTo>
                <a:lnTo>
                  <a:pt x="400380" y="0"/>
                </a:lnTo>
                <a:close/>
              </a:path>
            </a:pathLst>
          </a:custGeom>
          <a:solidFill>
            <a:srgbClr val="88888A"/>
          </a:solidFill>
        </p:spPr>
        <p:txBody>
          <a:bodyPr wrap="square" lIns="0" tIns="0" rIns="0" bIns="0" rtlCol="0"/>
          <a:lstStyle/>
          <a:p>
            <a:endParaRPr/>
          </a:p>
        </p:txBody>
      </p:sp>
      <p:sp>
        <p:nvSpPr>
          <p:cNvPr id="135" name="object 135"/>
          <p:cNvSpPr/>
          <p:nvPr/>
        </p:nvSpPr>
        <p:spPr>
          <a:xfrm>
            <a:off x="782867" y="6513816"/>
            <a:ext cx="158750" cy="219710"/>
          </a:xfrm>
          <a:custGeom>
            <a:avLst/>
            <a:gdLst/>
            <a:ahLst/>
            <a:cxnLst/>
            <a:rect l="l" t="t" r="r" b="b"/>
            <a:pathLst>
              <a:path w="158750" h="219709">
                <a:moveTo>
                  <a:pt x="27787" y="0"/>
                </a:moveTo>
                <a:lnTo>
                  <a:pt x="0" y="119761"/>
                </a:lnTo>
                <a:lnTo>
                  <a:pt x="146304" y="215861"/>
                </a:lnTo>
                <a:lnTo>
                  <a:pt x="158356" y="219519"/>
                </a:lnTo>
                <a:lnTo>
                  <a:pt x="158356" y="75234"/>
                </a:lnTo>
                <a:lnTo>
                  <a:pt x="27787" y="0"/>
                </a:lnTo>
                <a:close/>
              </a:path>
            </a:pathLst>
          </a:custGeom>
          <a:solidFill>
            <a:srgbClr val="DFE0DF"/>
          </a:solidFill>
        </p:spPr>
        <p:txBody>
          <a:bodyPr wrap="square" lIns="0" tIns="0" rIns="0" bIns="0" rtlCol="0"/>
          <a:lstStyle/>
          <a:p>
            <a:endParaRPr/>
          </a:p>
        </p:txBody>
      </p:sp>
      <p:sp>
        <p:nvSpPr>
          <p:cNvPr id="136" name="object 136"/>
          <p:cNvSpPr/>
          <p:nvPr/>
        </p:nvSpPr>
        <p:spPr>
          <a:xfrm>
            <a:off x="1085311" y="6274819"/>
            <a:ext cx="1006475" cy="586740"/>
          </a:xfrm>
          <a:custGeom>
            <a:avLst/>
            <a:gdLst/>
            <a:ahLst/>
            <a:cxnLst/>
            <a:rect l="l" t="t" r="r" b="b"/>
            <a:pathLst>
              <a:path w="1006475" h="586740">
                <a:moveTo>
                  <a:pt x="478548" y="0"/>
                </a:moveTo>
                <a:lnTo>
                  <a:pt x="0" y="302945"/>
                </a:lnTo>
                <a:lnTo>
                  <a:pt x="516953" y="586193"/>
                </a:lnTo>
                <a:lnTo>
                  <a:pt x="1006449" y="305790"/>
                </a:lnTo>
                <a:lnTo>
                  <a:pt x="478548" y="0"/>
                </a:lnTo>
                <a:close/>
              </a:path>
            </a:pathLst>
          </a:custGeom>
          <a:solidFill>
            <a:srgbClr val="AEDCE8"/>
          </a:solidFill>
        </p:spPr>
        <p:txBody>
          <a:bodyPr wrap="square" lIns="0" tIns="0" rIns="0" bIns="0" rtlCol="0"/>
          <a:lstStyle/>
          <a:p>
            <a:endParaRPr/>
          </a:p>
        </p:txBody>
      </p:sp>
      <p:sp>
        <p:nvSpPr>
          <p:cNvPr id="137" name="object 137"/>
          <p:cNvSpPr/>
          <p:nvPr/>
        </p:nvSpPr>
        <p:spPr>
          <a:xfrm>
            <a:off x="716338" y="6754643"/>
            <a:ext cx="854710" cy="499745"/>
          </a:xfrm>
          <a:custGeom>
            <a:avLst/>
            <a:gdLst/>
            <a:ahLst/>
            <a:cxnLst/>
            <a:rect l="l" t="t" r="r" b="b"/>
            <a:pathLst>
              <a:path w="854710" h="499745">
                <a:moveTo>
                  <a:pt x="217678" y="0"/>
                </a:moveTo>
                <a:lnTo>
                  <a:pt x="0" y="135166"/>
                </a:lnTo>
                <a:lnTo>
                  <a:pt x="573836" y="499173"/>
                </a:lnTo>
                <a:lnTo>
                  <a:pt x="854519" y="343281"/>
                </a:lnTo>
                <a:lnTo>
                  <a:pt x="217678" y="0"/>
                </a:lnTo>
                <a:close/>
              </a:path>
            </a:pathLst>
          </a:custGeom>
          <a:solidFill>
            <a:srgbClr val="6EA1AC"/>
          </a:solidFill>
        </p:spPr>
        <p:txBody>
          <a:bodyPr wrap="square" lIns="0" tIns="0" rIns="0" bIns="0" rtlCol="0"/>
          <a:lstStyle/>
          <a:p>
            <a:endParaRPr/>
          </a:p>
        </p:txBody>
      </p:sp>
      <p:sp>
        <p:nvSpPr>
          <p:cNvPr id="138" name="object 138"/>
          <p:cNvSpPr/>
          <p:nvPr/>
        </p:nvSpPr>
        <p:spPr>
          <a:xfrm>
            <a:off x="931790" y="6555911"/>
            <a:ext cx="565150" cy="389255"/>
          </a:xfrm>
          <a:custGeom>
            <a:avLst/>
            <a:gdLst/>
            <a:ahLst/>
            <a:cxnLst/>
            <a:rect l="l" t="t" r="r" b="b"/>
            <a:pathLst>
              <a:path w="565150" h="389254">
                <a:moveTo>
                  <a:pt x="201587" y="0"/>
                </a:moveTo>
                <a:lnTo>
                  <a:pt x="147250" y="17537"/>
                </a:lnTo>
                <a:lnTo>
                  <a:pt x="108675" y="34092"/>
                </a:lnTo>
                <a:lnTo>
                  <a:pt x="56411" y="86879"/>
                </a:lnTo>
                <a:lnTo>
                  <a:pt x="31524" y="134422"/>
                </a:lnTo>
                <a:lnTo>
                  <a:pt x="0" y="203606"/>
                </a:lnTo>
                <a:lnTo>
                  <a:pt x="327926" y="388937"/>
                </a:lnTo>
                <a:lnTo>
                  <a:pt x="564946" y="266547"/>
                </a:lnTo>
                <a:lnTo>
                  <a:pt x="536981" y="109156"/>
                </a:lnTo>
                <a:lnTo>
                  <a:pt x="201587" y="0"/>
                </a:lnTo>
                <a:close/>
              </a:path>
            </a:pathLst>
          </a:custGeom>
          <a:solidFill>
            <a:srgbClr val="AEDCE8"/>
          </a:solidFill>
        </p:spPr>
        <p:txBody>
          <a:bodyPr wrap="square" lIns="0" tIns="0" rIns="0" bIns="0" rtlCol="0"/>
          <a:lstStyle/>
          <a:p>
            <a:endParaRPr/>
          </a:p>
        </p:txBody>
      </p:sp>
      <p:sp>
        <p:nvSpPr>
          <p:cNvPr id="139" name="object 139"/>
          <p:cNvSpPr/>
          <p:nvPr/>
        </p:nvSpPr>
        <p:spPr>
          <a:xfrm>
            <a:off x="1602264" y="6580607"/>
            <a:ext cx="489584" cy="483870"/>
          </a:xfrm>
          <a:custGeom>
            <a:avLst/>
            <a:gdLst/>
            <a:ahLst/>
            <a:cxnLst/>
            <a:rect l="l" t="t" r="r" b="b"/>
            <a:pathLst>
              <a:path w="489585" h="483870">
                <a:moveTo>
                  <a:pt x="489496" y="0"/>
                </a:moveTo>
                <a:lnTo>
                  <a:pt x="0" y="280403"/>
                </a:lnTo>
                <a:lnTo>
                  <a:pt x="29337" y="483704"/>
                </a:lnTo>
                <a:lnTo>
                  <a:pt x="489496" y="223608"/>
                </a:lnTo>
                <a:lnTo>
                  <a:pt x="489496" y="0"/>
                </a:lnTo>
                <a:close/>
              </a:path>
            </a:pathLst>
          </a:custGeom>
          <a:solidFill>
            <a:srgbClr val="61878F"/>
          </a:solidFill>
        </p:spPr>
        <p:txBody>
          <a:bodyPr wrap="square" lIns="0" tIns="0" rIns="0" bIns="0" rtlCol="0"/>
          <a:lstStyle/>
          <a:p>
            <a:endParaRPr/>
          </a:p>
        </p:txBody>
      </p:sp>
      <p:sp>
        <p:nvSpPr>
          <p:cNvPr id="140" name="object 140"/>
          <p:cNvSpPr/>
          <p:nvPr/>
        </p:nvSpPr>
        <p:spPr>
          <a:xfrm>
            <a:off x="1086709" y="6486559"/>
            <a:ext cx="526415" cy="295275"/>
          </a:xfrm>
          <a:custGeom>
            <a:avLst/>
            <a:gdLst/>
            <a:ahLst/>
            <a:cxnLst/>
            <a:rect l="l" t="t" r="r" b="b"/>
            <a:pathLst>
              <a:path w="526415" h="295275">
                <a:moveTo>
                  <a:pt x="15290" y="0"/>
                </a:moveTo>
                <a:lnTo>
                  <a:pt x="0" y="17348"/>
                </a:lnTo>
                <a:lnTo>
                  <a:pt x="499529" y="295224"/>
                </a:lnTo>
                <a:lnTo>
                  <a:pt x="526097" y="283387"/>
                </a:lnTo>
                <a:lnTo>
                  <a:pt x="15290" y="0"/>
                </a:lnTo>
                <a:close/>
              </a:path>
            </a:pathLst>
          </a:custGeom>
          <a:solidFill>
            <a:srgbClr val="AAACAB"/>
          </a:solidFill>
        </p:spPr>
        <p:txBody>
          <a:bodyPr wrap="square" lIns="0" tIns="0" rIns="0" bIns="0" rtlCol="0"/>
          <a:lstStyle/>
          <a:p>
            <a:endParaRPr/>
          </a:p>
        </p:txBody>
      </p:sp>
      <p:sp>
        <p:nvSpPr>
          <p:cNvPr id="141" name="object 141"/>
          <p:cNvSpPr/>
          <p:nvPr/>
        </p:nvSpPr>
        <p:spPr>
          <a:xfrm>
            <a:off x="987240" y="6531033"/>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794" y="265099"/>
                </a:lnTo>
                <a:lnTo>
                  <a:pt x="49386" y="191711"/>
                </a:lnTo>
                <a:lnTo>
                  <a:pt x="82790" y="141864"/>
                </a:lnTo>
                <a:lnTo>
                  <a:pt x="108115" y="110108"/>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42" name="object 142"/>
          <p:cNvSpPr/>
          <p:nvPr/>
        </p:nvSpPr>
        <p:spPr>
          <a:xfrm>
            <a:off x="1102000" y="6519730"/>
            <a:ext cx="48260" cy="28575"/>
          </a:xfrm>
          <a:custGeom>
            <a:avLst/>
            <a:gdLst/>
            <a:ahLst/>
            <a:cxnLst/>
            <a:rect l="l" t="t" r="r" b="b"/>
            <a:pathLst>
              <a:path w="48259" h="28575">
                <a:moveTo>
                  <a:pt x="32905" y="0"/>
                </a:moveTo>
                <a:lnTo>
                  <a:pt x="0" y="19570"/>
                </a:lnTo>
                <a:lnTo>
                  <a:pt x="18084" y="28003"/>
                </a:lnTo>
                <a:lnTo>
                  <a:pt x="48158" y="11302"/>
                </a:lnTo>
                <a:lnTo>
                  <a:pt x="32905" y="0"/>
                </a:lnTo>
                <a:close/>
              </a:path>
            </a:pathLst>
          </a:custGeom>
          <a:solidFill>
            <a:srgbClr val="D8D8D8"/>
          </a:solidFill>
        </p:spPr>
        <p:txBody>
          <a:bodyPr wrap="square" lIns="0" tIns="0" rIns="0" bIns="0" rtlCol="0"/>
          <a:lstStyle/>
          <a:p>
            <a:endParaRPr/>
          </a:p>
        </p:txBody>
      </p:sp>
      <p:sp>
        <p:nvSpPr>
          <p:cNvPr id="143" name="object 143"/>
          <p:cNvSpPr/>
          <p:nvPr/>
        </p:nvSpPr>
        <p:spPr>
          <a:xfrm>
            <a:off x="1102006" y="6539293"/>
            <a:ext cx="18415" cy="62865"/>
          </a:xfrm>
          <a:custGeom>
            <a:avLst/>
            <a:gdLst/>
            <a:ahLst/>
            <a:cxnLst/>
            <a:rect l="l" t="t" r="r" b="b"/>
            <a:pathLst>
              <a:path w="18415" h="62865">
                <a:moveTo>
                  <a:pt x="0" y="0"/>
                </a:moveTo>
                <a:lnTo>
                  <a:pt x="0" y="52971"/>
                </a:lnTo>
                <a:lnTo>
                  <a:pt x="18084" y="62712"/>
                </a:lnTo>
                <a:lnTo>
                  <a:pt x="18084" y="8445"/>
                </a:lnTo>
                <a:lnTo>
                  <a:pt x="0" y="0"/>
                </a:lnTo>
                <a:close/>
              </a:path>
            </a:pathLst>
          </a:custGeom>
          <a:solidFill>
            <a:srgbClr val="CBC9C9"/>
          </a:solidFill>
        </p:spPr>
        <p:txBody>
          <a:bodyPr wrap="square" lIns="0" tIns="0" rIns="0" bIns="0" rtlCol="0"/>
          <a:lstStyle/>
          <a:p>
            <a:endParaRPr/>
          </a:p>
        </p:txBody>
      </p:sp>
      <p:sp>
        <p:nvSpPr>
          <p:cNvPr id="144" name="object 144"/>
          <p:cNvSpPr/>
          <p:nvPr/>
        </p:nvSpPr>
        <p:spPr>
          <a:xfrm>
            <a:off x="1015213" y="6592271"/>
            <a:ext cx="105410" cy="63500"/>
          </a:xfrm>
          <a:custGeom>
            <a:avLst/>
            <a:gdLst/>
            <a:ahLst/>
            <a:cxnLst/>
            <a:rect l="l" t="t" r="r" b="b"/>
            <a:pathLst>
              <a:path w="105409" h="63500">
                <a:moveTo>
                  <a:pt x="86791" y="0"/>
                </a:moveTo>
                <a:lnTo>
                  <a:pt x="0" y="58445"/>
                </a:lnTo>
                <a:lnTo>
                  <a:pt x="14681" y="63309"/>
                </a:lnTo>
                <a:lnTo>
                  <a:pt x="104876" y="9728"/>
                </a:lnTo>
                <a:lnTo>
                  <a:pt x="86791" y="0"/>
                </a:lnTo>
                <a:close/>
              </a:path>
            </a:pathLst>
          </a:custGeom>
          <a:solidFill>
            <a:srgbClr val="E3E3E4"/>
          </a:solidFill>
        </p:spPr>
        <p:txBody>
          <a:bodyPr wrap="square" lIns="0" tIns="0" rIns="0" bIns="0" rtlCol="0"/>
          <a:lstStyle/>
          <a:p>
            <a:endParaRPr/>
          </a:p>
        </p:txBody>
      </p:sp>
      <p:sp>
        <p:nvSpPr>
          <p:cNvPr id="145" name="object 145"/>
          <p:cNvSpPr/>
          <p:nvPr/>
        </p:nvSpPr>
        <p:spPr>
          <a:xfrm>
            <a:off x="1012064" y="6650714"/>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46" name="object 146"/>
          <p:cNvSpPr/>
          <p:nvPr/>
        </p:nvSpPr>
        <p:spPr>
          <a:xfrm>
            <a:off x="969070" y="6704285"/>
            <a:ext cx="60960" cy="36195"/>
          </a:xfrm>
          <a:custGeom>
            <a:avLst/>
            <a:gdLst/>
            <a:ahLst/>
            <a:cxnLst/>
            <a:rect l="l" t="t" r="r" b="b"/>
            <a:pathLst>
              <a:path w="60959" h="36195">
                <a:moveTo>
                  <a:pt x="42989" y="0"/>
                </a:moveTo>
                <a:lnTo>
                  <a:pt x="0" y="25400"/>
                </a:lnTo>
                <a:lnTo>
                  <a:pt x="18173" y="36182"/>
                </a:lnTo>
                <a:lnTo>
                  <a:pt x="60820" y="7658"/>
                </a:lnTo>
                <a:lnTo>
                  <a:pt x="42989" y="0"/>
                </a:lnTo>
                <a:close/>
              </a:path>
            </a:pathLst>
          </a:custGeom>
          <a:solidFill>
            <a:srgbClr val="DFE1E0"/>
          </a:solidFill>
        </p:spPr>
        <p:txBody>
          <a:bodyPr wrap="square" lIns="0" tIns="0" rIns="0" bIns="0" rtlCol="0"/>
          <a:lstStyle/>
          <a:p>
            <a:endParaRPr/>
          </a:p>
        </p:txBody>
      </p:sp>
      <p:sp>
        <p:nvSpPr>
          <p:cNvPr id="147" name="object 147"/>
          <p:cNvSpPr/>
          <p:nvPr/>
        </p:nvSpPr>
        <p:spPr>
          <a:xfrm>
            <a:off x="969072" y="6729683"/>
            <a:ext cx="20955" cy="66675"/>
          </a:xfrm>
          <a:custGeom>
            <a:avLst/>
            <a:gdLst/>
            <a:ahLst/>
            <a:cxnLst/>
            <a:rect l="l" t="t" r="r" b="b"/>
            <a:pathLst>
              <a:path w="20955" h="66675">
                <a:moveTo>
                  <a:pt x="0" y="0"/>
                </a:moveTo>
                <a:lnTo>
                  <a:pt x="1739" y="56362"/>
                </a:lnTo>
                <a:lnTo>
                  <a:pt x="20967" y="66446"/>
                </a:lnTo>
                <a:lnTo>
                  <a:pt x="18173" y="10782"/>
                </a:lnTo>
                <a:lnTo>
                  <a:pt x="0" y="0"/>
                </a:lnTo>
                <a:close/>
              </a:path>
            </a:pathLst>
          </a:custGeom>
          <a:solidFill>
            <a:srgbClr val="EAEDEC"/>
          </a:solidFill>
        </p:spPr>
        <p:txBody>
          <a:bodyPr wrap="square" lIns="0" tIns="0" rIns="0" bIns="0" rtlCol="0"/>
          <a:lstStyle/>
          <a:p>
            <a:endParaRPr/>
          </a:p>
        </p:txBody>
      </p:sp>
      <p:sp>
        <p:nvSpPr>
          <p:cNvPr id="148" name="object 148"/>
          <p:cNvSpPr/>
          <p:nvPr/>
        </p:nvSpPr>
        <p:spPr>
          <a:xfrm>
            <a:off x="1052965" y="6572346"/>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794" y="265099"/>
                </a:lnTo>
                <a:lnTo>
                  <a:pt x="49386" y="191711"/>
                </a:lnTo>
                <a:lnTo>
                  <a:pt x="82790" y="141864"/>
                </a:lnTo>
                <a:lnTo>
                  <a:pt x="108115"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49" name="object 149"/>
          <p:cNvSpPr/>
          <p:nvPr/>
        </p:nvSpPr>
        <p:spPr>
          <a:xfrm>
            <a:off x="1167724" y="6561040"/>
            <a:ext cx="48260" cy="28575"/>
          </a:xfrm>
          <a:custGeom>
            <a:avLst/>
            <a:gdLst/>
            <a:ahLst/>
            <a:cxnLst/>
            <a:rect l="l" t="t" r="r" b="b"/>
            <a:pathLst>
              <a:path w="48259" h="28575">
                <a:moveTo>
                  <a:pt x="32905" y="0"/>
                </a:moveTo>
                <a:lnTo>
                  <a:pt x="0" y="19570"/>
                </a:lnTo>
                <a:lnTo>
                  <a:pt x="18097" y="28003"/>
                </a:lnTo>
                <a:lnTo>
                  <a:pt x="48158" y="11302"/>
                </a:lnTo>
                <a:lnTo>
                  <a:pt x="32905" y="0"/>
                </a:lnTo>
                <a:close/>
              </a:path>
            </a:pathLst>
          </a:custGeom>
          <a:solidFill>
            <a:srgbClr val="D8D8D8"/>
          </a:solidFill>
        </p:spPr>
        <p:txBody>
          <a:bodyPr wrap="square" lIns="0" tIns="0" rIns="0" bIns="0" rtlCol="0"/>
          <a:lstStyle/>
          <a:p>
            <a:endParaRPr/>
          </a:p>
        </p:txBody>
      </p:sp>
      <p:sp>
        <p:nvSpPr>
          <p:cNvPr id="150" name="object 150"/>
          <p:cNvSpPr/>
          <p:nvPr/>
        </p:nvSpPr>
        <p:spPr>
          <a:xfrm>
            <a:off x="1167720" y="6580605"/>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51" name="object 151"/>
          <p:cNvSpPr/>
          <p:nvPr/>
        </p:nvSpPr>
        <p:spPr>
          <a:xfrm>
            <a:off x="1080938" y="6633573"/>
            <a:ext cx="105410" cy="63500"/>
          </a:xfrm>
          <a:custGeom>
            <a:avLst/>
            <a:gdLst/>
            <a:ahLst/>
            <a:cxnLst/>
            <a:rect l="l" t="t" r="r" b="b"/>
            <a:pathLst>
              <a:path w="105409" h="63500">
                <a:moveTo>
                  <a:pt x="86791" y="0"/>
                </a:moveTo>
                <a:lnTo>
                  <a:pt x="0" y="58445"/>
                </a:lnTo>
                <a:lnTo>
                  <a:pt x="14681" y="63322"/>
                </a:lnTo>
                <a:lnTo>
                  <a:pt x="104876" y="9740"/>
                </a:lnTo>
                <a:lnTo>
                  <a:pt x="86791" y="0"/>
                </a:lnTo>
                <a:close/>
              </a:path>
            </a:pathLst>
          </a:custGeom>
          <a:solidFill>
            <a:srgbClr val="E3E3E4"/>
          </a:solidFill>
        </p:spPr>
        <p:txBody>
          <a:bodyPr wrap="square" lIns="0" tIns="0" rIns="0" bIns="0" rtlCol="0"/>
          <a:lstStyle/>
          <a:p>
            <a:endParaRPr/>
          </a:p>
        </p:txBody>
      </p:sp>
      <p:sp>
        <p:nvSpPr>
          <p:cNvPr id="152" name="object 152"/>
          <p:cNvSpPr/>
          <p:nvPr/>
        </p:nvSpPr>
        <p:spPr>
          <a:xfrm>
            <a:off x="1077789" y="6692026"/>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53" name="object 153"/>
          <p:cNvSpPr/>
          <p:nvPr/>
        </p:nvSpPr>
        <p:spPr>
          <a:xfrm>
            <a:off x="1034796" y="6745596"/>
            <a:ext cx="60960" cy="36195"/>
          </a:xfrm>
          <a:custGeom>
            <a:avLst/>
            <a:gdLst/>
            <a:ahLst/>
            <a:cxnLst/>
            <a:rect l="l" t="t" r="r" b="b"/>
            <a:pathLst>
              <a:path w="60959" h="36195">
                <a:moveTo>
                  <a:pt x="42989" y="0"/>
                </a:moveTo>
                <a:lnTo>
                  <a:pt x="0" y="25400"/>
                </a:lnTo>
                <a:lnTo>
                  <a:pt x="18173" y="36182"/>
                </a:lnTo>
                <a:lnTo>
                  <a:pt x="60820" y="7658"/>
                </a:lnTo>
                <a:lnTo>
                  <a:pt x="42989" y="0"/>
                </a:lnTo>
                <a:close/>
              </a:path>
            </a:pathLst>
          </a:custGeom>
          <a:solidFill>
            <a:srgbClr val="DFE1E0"/>
          </a:solidFill>
        </p:spPr>
        <p:txBody>
          <a:bodyPr wrap="square" lIns="0" tIns="0" rIns="0" bIns="0" rtlCol="0"/>
          <a:lstStyle/>
          <a:p>
            <a:endParaRPr/>
          </a:p>
        </p:txBody>
      </p:sp>
      <p:sp>
        <p:nvSpPr>
          <p:cNvPr id="154" name="object 154"/>
          <p:cNvSpPr/>
          <p:nvPr/>
        </p:nvSpPr>
        <p:spPr>
          <a:xfrm>
            <a:off x="1034797" y="6770995"/>
            <a:ext cx="20955" cy="66675"/>
          </a:xfrm>
          <a:custGeom>
            <a:avLst/>
            <a:gdLst/>
            <a:ahLst/>
            <a:cxnLst/>
            <a:rect l="l" t="t" r="r" b="b"/>
            <a:pathLst>
              <a:path w="20955" h="66675">
                <a:moveTo>
                  <a:pt x="0" y="0"/>
                </a:moveTo>
                <a:lnTo>
                  <a:pt x="1739" y="56349"/>
                </a:lnTo>
                <a:lnTo>
                  <a:pt x="20967" y="66446"/>
                </a:lnTo>
                <a:lnTo>
                  <a:pt x="18173" y="10782"/>
                </a:lnTo>
                <a:lnTo>
                  <a:pt x="0" y="0"/>
                </a:lnTo>
                <a:close/>
              </a:path>
            </a:pathLst>
          </a:custGeom>
          <a:solidFill>
            <a:srgbClr val="EAEDEC"/>
          </a:solidFill>
        </p:spPr>
        <p:txBody>
          <a:bodyPr wrap="square" lIns="0" tIns="0" rIns="0" bIns="0" rtlCol="0"/>
          <a:lstStyle/>
          <a:p>
            <a:endParaRPr/>
          </a:p>
        </p:txBody>
      </p:sp>
      <p:sp>
        <p:nvSpPr>
          <p:cNvPr id="155" name="object 155"/>
          <p:cNvSpPr/>
          <p:nvPr/>
        </p:nvSpPr>
        <p:spPr>
          <a:xfrm>
            <a:off x="1103482" y="6596697"/>
            <a:ext cx="186690" cy="265430"/>
          </a:xfrm>
          <a:custGeom>
            <a:avLst/>
            <a:gdLst/>
            <a:ahLst/>
            <a:cxnLst/>
            <a:rect l="l" t="t" r="r" b="b"/>
            <a:pathLst>
              <a:path w="186690" h="265429">
                <a:moveTo>
                  <a:pt x="162915" y="0"/>
                </a:moveTo>
                <a:lnTo>
                  <a:pt x="132854" y="16700"/>
                </a:lnTo>
                <a:lnTo>
                  <a:pt x="132854" y="70980"/>
                </a:lnTo>
                <a:lnTo>
                  <a:pt x="42659" y="124548"/>
                </a:lnTo>
                <a:lnTo>
                  <a:pt x="42659" y="180911"/>
                </a:lnTo>
                <a:lnTo>
                  <a:pt x="0" y="209435"/>
                </a:lnTo>
                <a:lnTo>
                  <a:pt x="2806" y="265099"/>
                </a:lnTo>
                <a:lnTo>
                  <a:pt x="49393" y="191711"/>
                </a:lnTo>
                <a:lnTo>
                  <a:pt x="82794" y="141864"/>
                </a:lnTo>
                <a:lnTo>
                  <a:pt x="108116" y="110108"/>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56" name="object 156"/>
          <p:cNvSpPr/>
          <p:nvPr/>
        </p:nvSpPr>
        <p:spPr>
          <a:xfrm>
            <a:off x="1218242" y="6585394"/>
            <a:ext cx="48260" cy="28575"/>
          </a:xfrm>
          <a:custGeom>
            <a:avLst/>
            <a:gdLst/>
            <a:ahLst/>
            <a:cxnLst/>
            <a:rect l="l" t="t" r="r" b="b"/>
            <a:pathLst>
              <a:path w="48259" h="28575">
                <a:moveTo>
                  <a:pt x="32905" y="0"/>
                </a:moveTo>
                <a:lnTo>
                  <a:pt x="0" y="19570"/>
                </a:lnTo>
                <a:lnTo>
                  <a:pt x="18084" y="28003"/>
                </a:lnTo>
                <a:lnTo>
                  <a:pt x="48158" y="11302"/>
                </a:lnTo>
                <a:lnTo>
                  <a:pt x="32905" y="0"/>
                </a:lnTo>
                <a:close/>
              </a:path>
            </a:pathLst>
          </a:custGeom>
          <a:solidFill>
            <a:srgbClr val="D8D8D8"/>
          </a:solidFill>
        </p:spPr>
        <p:txBody>
          <a:bodyPr wrap="square" lIns="0" tIns="0" rIns="0" bIns="0" rtlCol="0"/>
          <a:lstStyle/>
          <a:p>
            <a:endParaRPr/>
          </a:p>
        </p:txBody>
      </p:sp>
      <p:sp>
        <p:nvSpPr>
          <p:cNvPr id="157" name="object 157"/>
          <p:cNvSpPr/>
          <p:nvPr/>
        </p:nvSpPr>
        <p:spPr>
          <a:xfrm>
            <a:off x="1218236" y="6604958"/>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58" name="object 158"/>
          <p:cNvSpPr/>
          <p:nvPr/>
        </p:nvSpPr>
        <p:spPr>
          <a:xfrm>
            <a:off x="1131457" y="6657935"/>
            <a:ext cx="105410" cy="63500"/>
          </a:xfrm>
          <a:custGeom>
            <a:avLst/>
            <a:gdLst/>
            <a:ahLst/>
            <a:cxnLst/>
            <a:rect l="l" t="t" r="r" b="b"/>
            <a:pathLst>
              <a:path w="105409" h="63500">
                <a:moveTo>
                  <a:pt x="86779" y="0"/>
                </a:moveTo>
                <a:lnTo>
                  <a:pt x="0" y="58432"/>
                </a:lnTo>
                <a:lnTo>
                  <a:pt x="14681" y="63309"/>
                </a:lnTo>
                <a:lnTo>
                  <a:pt x="104876" y="9740"/>
                </a:lnTo>
                <a:lnTo>
                  <a:pt x="86779" y="0"/>
                </a:lnTo>
                <a:close/>
              </a:path>
            </a:pathLst>
          </a:custGeom>
          <a:solidFill>
            <a:srgbClr val="E3E3E4"/>
          </a:solidFill>
        </p:spPr>
        <p:txBody>
          <a:bodyPr wrap="square" lIns="0" tIns="0" rIns="0" bIns="0" rtlCol="0"/>
          <a:lstStyle/>
          <a:p>
            <a:endParaRPr/>
          </a:p>
        </p:txBody>
      </p:sp>
      <p:sp>
        <p:nvSpPr>
          <p:cNvPr id="159" name="object 159"/>
          <p:cNvSpPr/>
          <p:nvPr/>
        </p:nvSpPr>
        <p:spPr>
          <a:xfrm>
            <a:off x="1128307" y="6716378"/>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60" name="object 160"/>
          <p:cNvSpPr/>
          <p:nvPr/>
        </p:nvSpPr>
        <p:spPr>
          <a:xfrm>
            <a:off x="1085301" y="6769948"/>
            <a:ext cx="60960" cy="36195"/>
          </a:xfrm>
          <a:custGeom>
            <a:avLst/>
            <a:gdLst/>
            <a:ahLst/>
            <a:cxnLst/>
            <a:rect l="l" t="t" r="r" b="b"/>
            <a:pathLst>
              <a:path w="60959" h="36195">
                <a:moveTo>
                  <a:pt x="43002" y="0"/>
                </a:moveTo>
                <a:lnTo>
                  <a:pt x="0" y="25400"/>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61" name="object 161"/>
          <p:cNvSpPr/>
          <p:nvPr/>
        </p:nvSpPr>
        <p:spPr>
          <a:xfrm>
            <a:off x="1085302" y="6795347"/>
            <a:ext cx="21590" cy="66675"/>
          </a:xfrm>
          <a:custGeom>
            <a:avLst/>
            <a:gdLst/>
            <a:ahLst/>
            <a:cxnLst/>
            <a:rect l="l" t="t" r="r" b="b"/>
            <a:pathLst>
              <a:path w="21590" h="66675">
                <a:moveTo>
                  <a:pt x="0" y="0"/>
                </a:moveTo>
                <a:lnTo>
                  <a:pt x="1752" y="56362"/>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62" name="object 162"/>
          <p:cNvSpPr/>
          <p:nvPr/>
        </p:nvSpPr>
        <p:spPr>
          <a:xfrm>
            <a:off x="1166365" y="6634967"/>
            <a:ext cx="186690" cy="265430"/>
          </a:xfrm>
          <a:custGeom>
            <a:avLst/>
            <a:gdLst/>
            <a:ahLst/>
            <a:cxnLst/>
            <a:rect l="l" t="t" r="r" b="b"/>
            <a:pathLst>
              <a:path w="186690" h="265429">
                <a:moveTo>
                  <a:pt x="162915" y="0"/>
                </a:moveTo>
                <a:lnTo>
                  <a:pt x="132854" y="16700"/>
                </a:lnTo>
                <a:lnTo>
                  <a:pt x="132854" y="70967"/>
                </a:lnTo>
                <a:lnTo>
                  <a:pt x="42659" y="124548"/>
                </a:lnTo>
                <a:lnTo>
                  <a:pt x="42659" y="180898"/>
                </a:lnTo>
                <a:lnTo>
                  <a:pt x="0" y="209435"/>
                </a:lnTo>
                <a:lnTo>
                  <a:pt x="2806" y="265099"/>
                </a:lnTo>
                <a:lnTo>
                  <a:pt x="49393" y="191711"/>
                </a:lnTo>
                <a:lnTo>
                  <a:pt x="82794" y="141864"/>
                </a:lnTo>
                <a:lnTo>
                  <a:pt x="108116"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63" name="object 163"/>
          <p:cNvSpPr/>
          <p:nvPr/>
        </p:nvSpPr>
        <p:spPr>
          <a:xfrm>
            <a:off x="1281125" y="6623662"/>
            <a:ext cx="48260" cy="28575"/>
          </a:xfrm>
          <a:custGeom>
            <a:avLst/>
            <a:gdLst/>
            <a:ahLst/>
            <a:cxnLst/>
            <a:rect l="l" t="t" r="r" b="b"/>
            <a:pathLst>
              <a:path w="48259" h="28575">
                <a:moveTo>
                  <a:pt x="32905" y="0"/>
                </a:moveTo>
                <a:lnTo>
                  <a:pt x="0" y="19570"/>
                </a:lnTo>
                <a:lnTo>
                  <a:pt x="18097" y="28003"/>
                </a:lnTo>
                <a:lnTo>
                  <a:pt x="48158" y="11303"/>
                </a:lnTo>
                <a:lnTo>
                  <a:pt x="32905" y="0"/>
                </a:lnTo>
                <a:close/>
              </a:path>
            </a:pathLst>
          </a:custGeom>
          <a:solidFill>
            <a:srgbClr val="D8D8D8"/>
          </a:solidFill>
        </p:spPr>
        <p:txBody>
          <a:bodyPr wrap="square" lIns="0" tIns="0" rIns="0" bIns="0" rtlCol="0"/>
          <a:lstStyle/>
          <a:p>
            <a:endParaRPr/>
          </a:p>
        </p:txBody>
      </p:sp>
      <p:sp>
        <p:nvSpPr>
          <p:cNvPr id="164" name="object 164"/>
          <p:cNvSpPr/>
          <p:nvPr/>
        </p:nvSpPr>
        <p:spPr>
          <a:xfrm>
            <a:off x="1281121" y="6643239"/>
            <a:ext cx="18415" cy="62865"/>
          </a:xfrm>
          <a:custGeom>
            <a:avLst/>
            <a:gdLst/>
            <a:ahLst/>
            <a:cxnLst/>
            <a:rect l="l" t="t" r="r" b="b"/>
            <a:pathLst>
              <a:path w="18415" h="62865">
                <a:moveTo>
                  <a:pt x="0" y="0"/>
                </a:moveTo>
                <a:lnTo>
                  <a:pt x="0" y="52958"/>
                </a:lnTo>
                <a:lnTo>
                  <a:pt x="18097" y="62699"/>
                </a:lnTo>
                <a:lnTo>
                  <a:pt x="18097" y="8432"/>
                </a:lnTo>
                <a:lnTo>
                  <a:pt x="0" y="0"/>
                </a:lnTo>
                <a:close/>
              </a:path>
            </a:pathLst>
          </a:custGeom>
          <a:solidFill>
            <a:srgbClr val="CBC9C9"/>
          </a:solidFill>
        </p:spPr>
        <p:txBody>
          <a:bodyPr wrap="square" lIns="0" tIns="0" rIns="0" bIns="0" rtlCol="0"/>
          <a:lstStyle/>
          <a:p>
            <a:endParaRPr/>
          </a:p>
        </p:txBody>
      </p:sp>
      <p:sp>
        <p:nvSpPr>
          <p:cNvPr id="165" name="object 165"/>
          <p:cNvSpPr/>
          <p:nvPr/>
        </p:nvSpPr>
        <p:spPr>
          <a:xfrm>
            <a:off x="1194339" y="6696192"/>
            <a:ext cx="105410" cy="63500"/>
          </a:xfrm>
          <a:custGeom>
            <a:avLst/>
            <a:gdLst/>
            <a:ahLst/>
            <a:cxnLst/>
            <a:rect l="l" t="t" r="r" b="b"/>
            <a:pathLst>
              <a:path w="105409" h="63500">
                <a:moveTo>
                  <a:pt x="86791" y="0"/>
                </a:moveTo>
                <a:lnTo>
                  <a:pt x="0" y="58445"/>
                </a:lnTo>
                <a:lnTo>
                  <a:pt x="14681" y="63322"/>
                </a:lnTo>
                <a:lnTo>
                  <a:pt x="104876" y="9740"/>
                </a:lnTo>
                <a:lnTo>
                  <a:pt x="86791" y="0"/>
                </a:lnTo>
                <a:close/>
              </a:path>
            </a:pathLst>
          </a:custGeom>
          <a:solidFill>
            <a:srgbClr val="E3E3E4"/>
          </a:solidFill>
        </p:spPr>
        <p:txBody>
          <a:bodyPr wrap="square" lIns="0" tIns="0" rIns="0" bIns="0" rtlCol="0"/>
          <a:lstStyle/>
          <a:p>
            <a:endParaRPr/>
          </a:p>
        </p:txBody>
      </p:sp>
      <p:sp>
        <p:nvSpPr>
          <p:cNvPr id="166" name="object 166"/>
          <p:cNvSpPr/>
          <p:nvPr/>
        </p:nvSpPr>
        <p:spPr>
          <a:xfrm>
            <a:off x="1191190" y="6754645"/>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67" name="object 167"/>
          <p:cNvSpPr/>
          <p:nvPr/>
        </p:nvSpPr>
        <p:spPr>
          <a:xfrm>
            <a:off x="1148184" y="6808216"/>
            <a:ext cx="60960" cy="36195"/>
          </a:xfrm>
          <a:custGeom>
            <a:avLst/>
            <a:gdLst/>
            <a:ahLst/>
            <a:cxnLst/>
            <a:rect l="l" t="t" r="r" b="b"/>
            <a:pathLst>
              <a:path w="60959" h="36195">
                <a:moveTo>
                  <a:pt x="43002" y="0"/>
                </a:moveTo>
                <a:lnTo>
                  <a:pt x="0" y="25399"/>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68" name="object 168"/>
          <p:cNvSpPr/>
          <p:nvPr/>
        </p:nvSpPr>
        <p:spPr>
          <a:xfrm>
            <a:off x="1148186" y="6833616"/>
            <a:ext cx="21590" cy="66675"/>
          </a:xfrm>
          <a:custGeom>
            <a:avLst/>
            <a:gdLst/>
            <a:ahLst/>
            <a:cxnLst/>
            <a:rect l="l" t="t" r="r" b="b"/>
            <a:pathLst>
              <a:path w="21590" h="66675">
                <a:moveTo>
                  <a:pt x="0" y="0"/>
                </a:moveTo>
                <a:lnTo>
                  <a:pt x="1752" y="56349"/>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69" name="object 169"/>
          <p:cNvSpPr/>
          <p:nvPr/>
        </p:nvSpPr>
        <p:spPr>
          <a:xfrm>
            <a:off x="1226846" y="6662361"/>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806" y="265099"/>
                </a:lnTo>
                <a:lnTo>
                  <a:pt x="49393" y="191711"/>
                </a:lnTo>
                <a:lnTo>
                  <a:pt x="82794" y="141864"/>
                </a:lnTo>
                <a:lnTo>
                  <a:pt x="108116"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70" name="object 170"/>
          <p:cNvSpPr/>
          <p:nvPr/>
        </p:nvSpPr>
        <p:spPr>
          <a:xfrm>
            <a:off x="1341607" y="6651058"/>
            <a:ext cx="48260" cy="28575"/>
          </a:xfrm>
          <a:custGeom>
            <a:avLst/>
            <a:gdLst/>
            <a:ahLst/>
            <a:cxnLst/>
            <a:rect l="l" t="t" r="r" b="b"/>
            <a:pathLst>
              <a:path w="48259" h="28575">
                <a:moveTo>
                  <a:pt x="32905" y="0"/>
                </a:moveTo>
                <a:lnTo>
                  <a:pt x="0" y="19570"/>
                </a:lnTo>
                <a:lnTo>
                  <a:pt x="18097" y="28003"/>
                </a:lnTo>
                <a:lnTo>
                  <a:pt x="48158" y="11303"/>
                </a:lnTo>
                <a:lnTo>
                  <a:pt x="32905" y="0"/>
                </a:lnTo>
                <a:close/>
              </a:path>
            </a:pathLst>
          </a:custGeom>
          <a:solidFill>
            <a:srgbClr val="D8D8D8"/>
          </a:solidFill>
        </p:spPr>
        <p:txBody>
          <a:bodyPr wrap="square" lIns="0" tIns="0" rIns="0" bIns="0" rtlCol="0"/>
          <a:lstStyle/>
          <a:p>
            <a:endParaRPr/>
          </a:p>
        </p:txBody>
      </p:sp>
      <p:sp>
        <p:nvSpPr>
          <p:cNvPr id="171" name="object 171"/>
          <p:cNvSpPr/>
          <p:nvPr/>
        </p:nvSpPr>
        <p:spPr>
          <a:xfrm>
            <a:off x="1341602" y="6670621"/>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72" name="object 172"/>
          <p:cNvSpPr/>
          <p:nvPr/>
        </p:nvSpPr>
        <p:spPr>
          <a:xfrm>
            <a:off x="1254820" y="6723599"/>
            <a:ext cx="105410" cy="63500"/>
          </a:xfrm>
          <a:custGeom>
            <a:avLst/>
            <a:gdLst/>
            <a:ahLst/>
            <a:cxnLst/>
            <a:rect l="l" t="t" r="r" b="b"/>
            <a:pathLst>
              <a:path w="105409" h="63500">
                <a:moveTo>
                  <a:pt x="86779" y="0"/>
                </a:moveTo>
                <a:lnTo>
                  <a:pt x="0" y="58445"/>
                </a:lnTo>
                <a:lnTo>
                  <a:pt x="14681" y="63309"/>
                </a:lnTo>
                <a:lnTo>
                  <a:pt x="104876" y="9728"/>
                </a:lnTo>
                <a:lnTo>
                  <a:pt x="86779" y="0"/>
                </a:lnTo>
                <a:close/>
              </a:path>
            </a:pathLst>
          </a:custGeom>
          <a:solidFill>
            <a:srgbClr val="E3E3E4"/>
          </a:solidFill>
        </p:spPr>
        <p:txBody>
          <a:bodyPr wrap="square" lIns="0" tIns="0" rIns="0" bIns="0" rtlCol="0"/>
          <a:lstStyle/>
          <a:p>
            <a:endParaRPr/>
          </a:p>
        </p:txBody>
      </p:sp>
      <p:sp>
        <p:nvSpPr>
          <p:cNvPr id="173" name="object 173"/>
          <p:cNvSpPr/>
          <p:nvPr/>
        </p:nvSpPr>
        <p:spPr>
          <a:xfrm>
            <a:off x="1251671" y="6782042"/>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74" name="object 174"/>
          <p:cNvSpPr/>
          <p:nvPr/>
        </p:nvSpPr>
        <p:spPr>
          <a:xfrm>
            <a:off x="1208665" y="6835613"/>
            <a:ext cx="60960" cy="36195"/>
          </a:xfrm>
          <a:custGeom>
            <a:avLst/>
            <a:gdLst/>
            <a:ahLst/>
            <a:cxnLst/>
            <a:rect l="l" t="t" r="r" b="b"/>
            <a:pathLst>
              <a:path w="60959" h="36195">
                <a:moveTo>
                  <a:pt x="43002" y="0"/>
                </a:moveTo>
                <a:lnTo>
                  <a:pt x="0" y="25400"/>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75" name="object 175"/>
          <p:cNvSpPr/>
          <p:nvPr/>
        </p:nvSpPr>
        <p:spPr>
          <a:xfrm>
            <a:off x="1208666" y="6861011"/>
            <a:ext cx="21590" cy="66675"/>
          </a:xfrm>
          <a:custGeom>
            <a:avLst/>
            <a:gdLst/>
            <a:ahLst/>
            <a:cxnLst/>
            <a:rect l="l" t="t" r="r" b="b"/>
            <a:pathLst>
              <a:path w="21590" h="66675">
                <a:moveTo>
                  <a:pt x="0" y="0"/>
                </a:moveTo>
                <a:lnTo>
                  <a:pt x="1752" y="56362"/>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76" name="object 176"/>
          <p:cNvSpPr/>
          <p:nvPr/>
        </p:nvSpPr>
        <p:spPr>
          <a:xfrm>
            <a:off x="1563866" y="6774387"/>
            <a:ext cx="182245" cy="323850"/>
          </a:xfrm>
          <a:custGeom>
            <a:avLst/>
            <a:gdLst/>
            <a:ahLst/>
            <a:cxnLst/>
            <a:rect l="l" t="t" r="r" b="b"/>
            <a:pathLst>
              <a:path w="182244" h="323850">
                <a:moveTo>
                  <a:pt x="26568" y="0"/>
                </a:moveTo>
                <a:lnTo>
                  <a:pt x="0" y="12522"/>
                </a:lnTo>
                <a:lnTo>
                  <a:pt x="6984" y="323532"/>
                </a:lnTo>
                <a:lnTo>
                  <a:pt x="181787" y="226821"/>
                </a:lnTo>
                <a:lnTo>
                  <a:pt x="174344" y="86626"/>
                </a:lnTo>
                <a:lnTo>
                  <a:pt x="38404" y="86626"/>
                </a:lnTo>
                <a:lnTo>
                  <a:pt x="26568" y="0"/>
                </a:lnTo>
                <a:close/>
              </a:path>
              <a:path w="182244" h="323850">
                <a:moveTo>
                  <a:pt x="173647" y="73494"/>
                </a:moveTo>
                <a:lnTo>
                  <a:pt x="38404" y="86626"/>
                </a:lnTo>
                <a:lnTo>
                  <a:pt x="174344" y="86626"/>
                </a:lnTo>
                <a:lnTo>
                  <a:pt x="173647" y="73494"/>
                </a:lnTo>
                <a:close/>
              </a:path>
            </a:pathLst>
          </a:custGeom>
          <a:solidFill>
            <a:srgbClr val="D6D7D8"/>
          </a:solidFill>
        </p:spPr>
        <p:txBody>
          <a:bodyPr wrap="square" lIns="0" tIns="0" rIns="0" bIns="0" rtlCol="0"/>
          <a:lstStyle/>
          <a:p>
            <a:endParaRPr/>
          </a:p>
        </p:txBody>
      </p:sp>
      <p:sp>
        <p:nvSpPr>
          <p:cNvPr id="177" name="object 177"/>
          <p:cNvSpPr/>
          <p:nvPr/>
        </p:nvSpPr>
        <p:spPr>
          <a:xfrm>
            <a:off x="1259719" y="6716376"/>
            <a:ext cx="311150" cy="381635"/>
          </a:xfrm>
          <a:custGeom>
            <a:avLst/>
            <a:gdLst/>
            <a:ahLst/>
            <a:cxnLst/>
            <a:rect l="l" t="t" r="r" b="b"/>
            <a:pathLst>
              <a:path w="311150" h="381634">
                <a:moveTo>
                  <a:pt x="155562" y="0"/>
                </a:moveTo>
                <a:lnTo>
                  <a:pt x="157158" y="7248"/>
                </a:lnTo>
                <a:lnTo>
                  <a:pt x="159148" y="23880"/>
                </a:lnTo>
                <a:lnTo>
                  <a:pt x="157335" y="42224"/>
                </a:lnTo>
                <a:lnTo>
                  <a:pt x="147523" y="54610"/>
                </a:lnTo>
                <a:lnTo>
                  <a:pt x="136613" y="60390"/>
                </a:lnTo>
                <a:lnTo>
                  <a:pt x="123487" y="72320"/>
                </a:lnTo>
                <a:lnTo>
                  <a:pt x="101064" y="98748"/>
                </a:lnTo>
                <a:lnTo>
                  <a:pt x="62262" y="148016"/>
                </a:lnTo>
                <a:lnTo>
                  <a:pt x="0" y="228473"/>
                </a:lnTo>
                <a:lnTo>
                  <a:pt x="244561" y="350288"/>
                </a:lnTo>
                <a:lnTo>
                  <a:pt x="290379" y="372411"/>
                </a:lnTo>
                <a:lnTo>
                  <a:pt x="311137" y="381546"/>
                </a:lnTo>
                <a:lnTo>
                  <a:pt x="304139" y="70535"/>
                </a:lnTo>
                <a:lnTo>
                  <a:pt x="155562" y="0"/>
                </a:lnTo>
                <a:close/>
              </a:path>
            </a:pathLst>
          </a:custGeom>
          <a:solidFill>
            <a:srgbClr val="AAACAB"/>
          </a:solidFill>
        </p:spPr>
        <p:txBody>
          <a:bodyPr wrap="square" lIns="0" tIns="0" rIns="0" bIns="0" rtlCol="0"/>
          <a:lstStyle/>
          <a:p>
            <a:endParaRPr/>
          </a:p>
        </p:txBody>
      </p:sp>
      <p:sp>
        <p:nvSpPr>
          <p:cNvPr id="178" name="object 178"/>
          <p:cNvSpPr/>
          <p:nvPr/>
        </p:nvSpPr>
        <p:spPr>
          <a:xfrm>
            <a:off x="1415284" y="6696194"/>
            <a:ext cx="175260" cy="90805"/>
          </a:xfrm>
          <a:custGeom>
            <a:avLst/>
            <a:gdLst/>
            <a:ahLst/>
            <a:cxnLst/>
            <a:rect l="l" t="t" r="r" b="b"/>
            <a:pathLst>
              <a:path w="175259" h="90804">
                <a:moveTo>
                  <a:pt x="36004" y="0"/>
                </a:moveTo>
                <a:lnTo>
                  <a:pt x="0" y="20180"/>
                </a:lnTo>
                <a:lnTo>
                  <a:pt x="148577" y="90716"/>
                </a:lnTo>
                <a:lnTo>
                  <a:pt x="175145" y="78193"/>
                </a:lnTo>
                <a:lnTo>
                  <a:pt x="36004" y="0"/>
                </a:lnTo>
                <a:close/>
              </a:path>
            </a:pathLst>
          </a:custGeom>
          <a:solidFill>
            <a:srgbClr val="F3F4F3"/>
          </a:solidFill>
        </p:spPr>
        <p:txBody>
          <a:bodyPr wrap="square" lIns="0" tIns="0" rIns="0" bIns="0" rtlCol="0"/>
          <a:lstStyle/>
          <a:p>
            <a:endParaRPr/>
          </a:p>
        </p:txBody>
      </p:sp>
      <p:sp>
        <p:nvSpPr>
          <p:cNvPr id="179" name="object 179"/>
          <p:cNvSpPr/>
          <p:nvPr/>
        </p:nvSpPr>
        <p:spPr>
          <a:xfrm>
            <a:off x="1591142" y="6769949"/>
            <a:ext cx="40005" cy="147955"/>
          </a:xfrm>
          <a:custGeom>
            <a:avLst/>
            <a:gdLst/>
            <a:ahLst/>
            <a:cxnLst/>
            <a:rect l="l" t="t" r="r" b="b"/>
            <a:pathLst>
              <a:path w="40005" h="147954">
                <a:moveTo>
                  <a:pt x="21666" y="0"/>
                </a:moveTo>
                <a:lnTo>
                  <a:pt x="0" y="9639"/>
                </a:lnTo>
                <a:lnTo>
                  <a:pt x="18872" y="147764"/>
                </a:lnTo>
                <a:lnTo>
                  <a:pt x="39751" y="139179"/>
                </a:lnTo>
                <a:lnTo>
                  <a:pt x="21666" y="0"/>
                </a:lnTo>
                <a:close/>
              </a:path>
            </a:pathLst>
          </a:custGeom>
          <a:solidFill>
            <a:srgbClr val="646665"/>
          </a:solidFill>
        </p:spPr>
        <p:txBody>
          <a:bodyPr wrap="square" lIns="0" tIns="0" rIns="0" bIns="0" rtlCol="0"/>
          <a:lstStyle/>
          <a:p>
            <a:endParaRPr/>
          </a:p>
        </p:txBody>
      </p:sp>
      <p:sp>
        <p:nvSpPr>
          <p:cNvPr id="180" name="object 180"/>
          <p:cNvSpPr/>
          <p:nvPr/>
        </p:nvSpPr>
        <p:spPr>
          <a:xfrm>
            <a:off x="1623702" y="6816656"/>
            <a:ext cx="114300" cy="92075"/>
          </a:xfrm>
          <a:custGeom>
            <a:avLst/>
            <a:gdLst/>
            <a:ahLst/>
            <a:cxnLst/>
            <a:rect l="l" t="t" r="r" b="b"/>
            <a:pathLst>
              <a:path w="114300" h="92075">
                <a:moveTo>
                  <a:pt x="55994" y="0"/>
                </a:moveTo>
                <a:lnTo>
                  <a:pt x="0" y="32080"/>
                </a:lnTo>
                <a:lnTo>
                  <a:pt x="7772" y="91960"/>
                </a:lnTo>
                <a:lnTo>
                  <a:pt x="113804" y="31229"/>
                </a:lnTo>
                <a:lnTo>
                  <a:pt x="55994" y="0"/>
                </a:lnTo>
                <a:close/>
              </a:path>
            </a:pathLst>
          </a:custGeom>
          <a:solidFill>
            <a:srgbClr val="80B9BE"/>
          </a:solidFill>
        </p:spPr>
        <p:txBody>
          <a:bodyPr wrap="square" lIns="0" tIns="0" rIns="0" bIns="0" rtlCol="0"/>
          <a:lstStyle/>
          <a:p>
            <a:endParaRPr/>
          </a:p>
        </p:txBody>
      </p:sp>
      <p:sp>
        <p:nvSpPr>
          <p:cNvPr id="181" name="object 181"/>
          <p:cNvSpPr/>
          <p:nvPr/>
        </p:nvSpPr>
        <p:spPr>
          <a:xfrm>
            <a:off x="1614797" y="6785257"/>
            <a:ext cx="65405" cy="63500"/>
          </a:xfrm>
          <a:custGeom>
            <a:avLst/>
            <a:gdLst/>
            <a:ahLst/>
            <a:cxnLst/>
            <a:rect l="l" t="t" r="r" b="b"/>
            <a:pathLst>
              <a:path w="65405" h="63500">
                <a:moveTo>
                  <a:pt x="0" y="0"/>
                </a:moveTo>
                <a:lnTo>
                  <a:pt x="8902" y="63474"/>
                </a:lnTo>
                <a:lnTo>
                  <a:pt x="64897" y="31394"/>
                </a:lnTo>
                <a:lnTo>
                  <a:pt x="0" y="0"/>
                </a:lnTo>
                <a:close/>
              </a:path>
            </a:pathLst>
          </a:custGeom>
          <a:solidFill>
            <a:srgbClr val="97D2D6"/>
          </a:solidFill>
        </p:spPr>
        <p:txBody>
          <a:bodyPr wrap="square" lIns="0" tIns="0" rIns="0" bIns="0" rtlCol="0"/>
          <a:lstStyle/>
          <a:p>
            <a:endParaRPr/>
          </a:p>
        </p:txBody>
      </p:sp>
      <p:sp>
        <p:nvSpPr>
          <p:cNvPr id="184" name="Ovaal 183"/>
          <p:cNvSpPr/>
          <p:nvPr/>
        </p:nvSpPr>
        <p:spPr>
          <a:xfrm>
            <a:off x="2012170" y="2424480"/>
            <a:ext cx="2619541" cy="261954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non renouvelables</a:t>
            </a:r>
          </a:p>
        </p:txBody>
      </p:sp>
      <p:sp>
        <p:nvSpPr>
          <p:cNvPr id="185" name="Ovaal 184"/>
          <p:cNvSpPr/>
          <p:nvPr/>
        </p:nvSpPr>
        <p:spPr>
          <a:xfrm>
            <a:off x="6079959" y="2424479"/>
            <a:ext cx="2619541" cy="261954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a:solidFill>
                  <a:schemeClr val="bg1"/>
                </a:solidFill>
                <a:latin typeface="Helvetica"/>
                <a:cs typeface="Helvetica"/>
              </a:rPr>
              <a:t>Sources renouvelables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6678703" cy="726085"/>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6203578" cy="743212"/>
          </a:xfrm>
          <a:prstGeom prst="rect">
            <a:avLst/>
          </a:prstGeom>
        </p:spPr>
        <p:txBody>
          <a:bodyPr vert="horz" wrap="square" lIns="0" tIns="95944" rIns="0" bIns="0" rtlCol="0">
            <a:spAutoFit/>
          </a:bodyPr>
          <a:lstStyle/>
          <a:p>
            <a:pPr marL="8255" algn="ctr">
              <a:lnSpc>
                <a:spcPct val="100000"/>
              </a:lnSpc>
            </a:pPr>
            <a:r>
              <a:rPr lang="fr-BE" sz="2100" dirty="0"/>
              <a:t>Ce kit pédagogique comporte cinq modules :</a:t>
            </a:r>
            <a:br>
              <a:rPr lang="fr-BE" sz="2100" dirty="0"/>
            </a:br>
            <a:endParaRPr lang="fr-BE" sz="21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680494"/>
          </a:xfrm>
          <a:prstGeom prst="rect">
            <a:avLst/>
          </a:prstGeom>
        </p:spPr>
        <p:txBody>
          <a:bodyPr vert="horz" wrap="square" lIns="0" tIns="0" rIns="0" bIns="0" rtlCol="0">
            <a:spAutoFit/>
          </a:bodyPr>
          <a:lstStyle/>
          <a:p>
            <a:pPr algn="ctr">
              <a:spcBef>
                <a:spcPts val="3800"/>
              </a:spcBef>
            </a:pPr>
            <a:r>
              <a:rPr lang="fr-BE" sz="2200" b="1" dirty="0">
                <a:solidFill>
                  <a:srgbClr val="575756"/>
                </a:solidFill>
                <a:latin typeface="Helvetica"/>
                <a:cs typeface="Helvetica"/>
              </a:rPr>
              <a:t>1. Le climat s’emballe – le changement climatique</a:t>
            </a:r>
          </a:p>
          <a:p>
            <a:pPr marL="635" algn="ctr">
              <a:spcBef>
                <a:spcPts val="4100"/>
              </a:spcBef>
            </a:pPr>
            <a:r>
              <a:rPr lang="fr-BE" sz="2200" b="1" dirty="0">
                <a:solidFill>
                  <a:srgbClr val="575756"/>
                </a:solidFill>
                <a:latin typeface="Helvetica"/>
                <a:cs typeface="Helvetica"/>
              </a:rPr>
              <a:t>2. L’énergie – à quoi sert-elle ?</a:t>
            </a:r>
          </a:p>
          <a:p>
            <a:pPr algn="ctr">
              <a:spcBef>
                <a:spcPts val="3800"/>
              </a:spcBef>
            </a:pPr>
            <a:r>
              <a:rPr lang="fr-BE" sz="2200" b="1" dirty="0">
                <a:solidFill>
                  <a:srgbClr val="575756"/>
                </a:solidFill>
                <a:latin typeface="Helvetica"/>
                <a:cs typeface="Helvetica"/>
              </a:rPr>
              <a:t>3. L’énergie – d'où vient-elle ?</a:t>
            </a:r>
          </a:p>
          <a:p>
            <a:pPr algn="ctr">
              <a:spcBef>
                <a:spcPts val="3800"/>
              </a:spcBef>
            </a:pPr>
            <a:r>
              <a:rPr lang="fr-BE" sz="2200" b="1" dirty="0">
                <a:solidFill>
                  <a:srgbClr val="575756"/>
                </a:solidFill>
                <a:latin typeface="Helvetica"/>
                <a:cs typeface="Helvetica"/>
              </a:rPr>
              <a:t>4. L’électricité – comment arrive-t-elle jusqu’à ta maison ?</a:t>
            </a:r>
          </a:p>
          <a:p>
            <a:pPr algn="ctr">
              <a:spcBef>
                <a:spcPts val="3800"/>
              </a:spcBef>
            </a:pPr>
            <a:r>
              <a:rPr lang="fr-BE" sz="2200" b="1" dirty="0">
                <a:solidFill>
                  <a:srgbClr val="575756"/>
                </a:solidFill>
                <a:latin typeface="Helvetica"/>
                <a:cs typeface="Helvetica"/>
              </a:rPr>
              <a:t>5. Quelque chose doit changer – la transition énergétique  </a:t>
            </a:r>
          </a:p>
        </p:txBody>
      </p:sp>
    </p:spTree>
    <p:extLst>
      <p:ext uri="{BB962C8B-B14F-4D97-AF65-F5344CB8AC3E}">
        <p14:creationId xmlns:p14="http://schemas.microsoft.com/office/powerpoint/2010/main" val="412286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240088"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5758" y="3158540"/>
            <a:ext cx="3420155" cy="1384995"/>
          </a:xfrm>
          <a:prstGeom prst="rect">
            <a:avLst/>
          </a:prstGeom>
        </p:spPr>
        <p:txBody>
          <a:bodyPr vert="horz" wrap="square" lIns="0" tIns="0" rIns="0" bIns="0" rtlCol="0">
            <a:spAutoFit/>
          </a:bodyPr>
          <a:lstStyle/>
          <a:p>
            <a:pPr marL="12700" marR="5080" algn="ctr">
              <a:lnSpc>
                <a:spcPct val="100000"/>
              </a:lnSpc>
            </a:pPr>
            <a:r>
              <a:rPr lang="fr-BE" sz="3000" b="1">
                <a:solidFill>
                  <a:srgbClr val="575756"/>
                </a:solidFill>
                <a:latin typeface="Helvetica"/>
                <a:cs typeface="Helvetica"/>
              </a:rPr>
              <a:t>L’électricité – comment arrive-t-elle jusqu’à ta maison ?</a:t>
            </a: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dirty="0"/>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3"/>
            <a:ext cx="766269" cy="469359"/>
          </a:xfrm>
          <a:prstGeom prst="rect">
            <a:avLst/>
          </a:prstGeom>
        </p:spPr>
        <p:txBody>
          <a:bodyPr vert="horz" wrap="square" lIns="0" tIns="0" rIns="0" bIns="0" rtlCol="0">
            <a:spAutoFit/>
          </a:bodyPr>
          <a:lstStyle/>
          <a:p>
            <a:pPr marL="12700">
              <a:lnSpc>
                <a:spcPct val="100000"/>
              </a:lnSpc>
            </a:pPr>
            <a:r>
              <a:rPr lang="fr-BE" sz="3050" b="1">
                <a:solidFill>
                  <a:srgbClr val="575756"/>
                </a:solidFill>
                <a:latin typeface="Helvetica"/>
                <a:cs typeface="Helvetica"/>
              </a:rPr>
              <a:t>4</a:t>
            </a:r>
          </a:p>
        </p:txBody>
      </p:sp>
      <p:grpSp>
        <p:nvGrpSpPr>
          <p:cNvPr id="22" name="Groeperen 21"/>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3"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fr-BE" sz="2400">
                <a:solidFill>
                  <a:srgbClr val="575756"/>
                </a:solidFill>
                <a:latin typeface="Helvetica"/>
                <a:cs typeface="Helvetica"/>
              </a:rPr>
              <a:t>Retour</a:t>
            </a:r>
          </a:p>
        </p:txBody>
      </p:sp>
      <p:sp>
        <p:nvSpPr>
          <p:cNvPr id="24" name="Afgeronde rechthoek 23">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fr-BE" sz="2800" b="1">
                <a:solidFill>
                  <a:srgbClr val="575756"/>
                </a:solidFill>
                <a:latin typeface="Helvetica"/>
                <a:cs typeface="Helvetica"/>
              </a:rPr>
              <a:t>DÉBUT</a:t>
            </a:r>
          </a:p>
        </p:txBody>
      </p:sp>
      <p:pic>
        <p:nvPicPr>
          <p:cNvPr id="25" name="Afbeelding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6106" y="1433990"/>
            <a:ext cx="3085794" cy="4252435"/>
          </a:xfrm>
          <a:prstGeom prst="rect">
            <a:avLst/>
          </a:prstGeom>
        </p:spPr>
      </p:pic>
    </p:spTree>
    <p:extLst>
      <p:ext uri="{BB962C8B-B14F-4D97-AF65-F5344CB8AC3E}">
        <p14:creationId xmlns:p14="http://schemas.microsoft.com/office/powerpoint/2010/main" val="1755956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1" name="Afbeelding 2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8"/>
          </a:xfrm>
          <a:prstGeom prst="rect">
            <a:avLst/>
          </a:prstGeom>
        </p:spPr>
      </p:pic>
      <p:sp>
        <p:nvSpPr>
          <p:cNvPr id="77" name="object 77"/>
          <p:cNvSpPr/>
          <p:nvPr/>
        </p:nvSpPr>
        <p:spPr>
          <a:xfrm>
            <a:off x="929623" y="1515638"/>
            <a:ext cx="4493277" cy="123672"/>
          </a:xfrm>
          <a:custGeom>
            <a:avLst/>
            <a:gdLst/>
            <a:ahLst/>
            <a:cxnLst/>
            <a:rect l="l" t="t" r="r" b="b"/>
            <a:pathLst>
              <a:path w="5697855" h="123825">
                <a:moveTo>
                  <a:pt x="5697855" y="0"/>
                </a:moveTo>
                <a:lnTo>
                  <a:pt x="0" y="0"/>
                </a:lnTo>
                <a:lnTo>
                  <a:pt x="0" y="123621"/>
                </a:lnTo>
                <a:lnTo>
                  <a:pt x="5697855" y="123621"/>
                </a:lnTo>
                <a:lnTo>
                  <a:pt x="5697855" y="0"/>
                </a:lnTo>
                <a:close/>
              </a:path>
            </a:pathLst>
          </a:custGeom>
          <a:solidFill>
            <a:srgbClr val="FFFFFF"/>
          </a:solidFill>
        </p:spPr>
        <p:txBody>
          <a:bodyPr wrap="square" lIns="0" tIns="0" rIns="0" bIns="0" rtlCol="0"/>
          <a:lstStyle/>
          <a:p>
            <a:endParaRPr/>
          </a:p>
        </p:txBody>
      </p:sp>
      <p:sp>
        <p:nvSpPr>
          <p:cNvPr id="78" name="object 78"/>
          <p:cNvSpPr/>
          <p:nvPr/>
        </p:nvSpPr>
        <p:spPr>
          <a:xfrm>
            <a:off x="805989" y="878733"/>
            <a:ext cx="5074112" cy="636905"/>
          </a:xfrm>
          <a:custGeom>
            <a:avLst/>
            <a:gdLst/>
            <a:ahLst/>
            <a:cxnLst/>
            <a:rect l="l" t="t" r="r" b="b"/>
            <a:pathLst>
              <a:path w="5945505" h="636905">
                <a:moveTo>
                  <a:pt x="5945124" y="0"/>
                </a:moveTo>
                <a:lnTo>
                  <a:pt x="0" y="0"/>
                </a:lnTo>
                <a:lnTo>
                  <a:pt x="0" y="636752"/>
                </a:lnTo>
                <a:lnTo>
                  <a:pt x="5945124" y="636752"/>
                </a:lnTo>
                <a:lnTo>
                  <a:pt x="5945124" y="0"/>
                </a:lnTo>
                <a:close/>
              </a:path>
            </a:pathLst>
          </a:custGeom>
          <a:solidFill>
            <a:srgbClr val="FFFFFF"/>
          </a:solidFill>
        </p:spPr>
        <p:txBody>
          <a:bodyPr wrap="square" lIns="0" tIns="0" rIns="0" bIns="0" rtlCol="0"/>
          <a:lstStyle/>
          <a:p>
            <a:endParaRPr/>
          </a:p>
        </p:txBody>
      </p:sp>
      <p:sp>
        <p:nvSpPr>
          <p:cNvPr id="79" name="object 79"/>
          <p:cNvSpPr/>
          <p:nvPr/>
        </p:nvSpPr>
        <p:spPr>
          <a:xfrm>
            <a:off x="929623" y="755098"/>
            <a:ext cx="4798077" cy="892727"/>
          </a:xfrm>
          <a:custGeom>
            <a:avLst/>
            <a:gdLst/>
            <a:ahLst/>
            <a:cxnLst/>
            <a:rect l="l" t="t" r="r" b="b"/>
            <a:pathLst>
              <a:path w="5697855" h="123825">
                <a:moveTo>
                  <a:pt x="5697855" y="0"/>
                </a:moveTo>
                <a:lnTo>
                  <a:pt x="0" y="0"/>
                </a:lnTo>
                <a:lnTo>
                  <a:pt x="0" y="123634"/>
                </a:lnTo>
                <a:lnTo>
                  <a:pt x="5697855" y="123634"/>
                </a:lnTo>
                <a:lnTo>
                  <a:pt x="5697855" y="0"/>
                </a:lnTo>
                <a:close/>
              </a:path>
            </a:pathLst>
          </a:custGeom>
          <a:solidFill>
            <a:srgbClr val="FFFFFF"/>
          </a:solidFill>
        </p:spPr>
        <p:txBody>
          <a:bodyPr wrap="square" lIns="0" tIns="0" rIns="0" bIns="0" rtlCol="0"/>
          <a:lstStyle/>
          <a:p>
            <a:endParaRPr/>
          </a:p>
        </p:txBody>
      </p:sp>
      <p:sp>
        <p:nvSpPr>
          <p:cNvPr id="80" name="object 80"/>
          <p:cNvSpPr/>
          <p:nvPr/>
        </p:nvSpPr>
        <p:spPr>
          <a:xfrm>
            <a:off x="805988" y="755098"/>
            <a:ext cx="5074112" cy="884555"/>
          </a:xfrm>
          <a:custGeom>
            <a:avLst/>
            <a:gdLst/>
            <a:ahLst/>
            <a:cxnLst/>
            <a:rect l="l" t="t" r="r" b="b"/>
            <a:pathLst>
              <a:path w="5945505" h="884555">
                <a:moveTo>
                  <a:pt x="123634" y="0"/>
                </a:moveTo>
                <a:lnTo>
                  <a:pt x="123634" y="123634"/>
                </a:lnTo>
                <a:lnTo>
                  <a:pt x="0" y="123634"/>
                </a:lnTo>
                <a:lnTo>
                  <a:pt x="0" y="760387"/>
                </a:lnTo>
                <a:lnTo>
                  <a:pt x="123634" y="760387"/>
                </a:lnTo>
                <a:lnTo>
                  <a:pt x="123634" y="884008"/>
                </a:lnTo>
                <a:lnTo>
                  <a:pt x="5821489" y="884008"/>
                </a:lnTo>
                <a:lnTo>
                  <a:pt x="5821489" y="760387"/>
                </a:lnTo>
                <a:lnTo>
                  <a:pt x="5945124" y="760387"/>
                </a:lnTo>
                <a:lnTo>
                  <a:pt x="5945124" y="123634"/>
                </a:lnTo>
                <a:lnTo>
                  <a:pt x="5821489" y="123634"/>
                </a:lnTo>
                <a:lnTo>
                  <a:pt x="5821489" y="0"/>
                </a:lnTo>
                <a:lnTo>
                  <a:pt x="123634" y="0"/>
                </a:lnTo>
                <a:close/>
              </a:path>
            </a:pathLst>
          </a:custGeom>
          <a:ln w="69786">
            <a:solidFill>
              <a:srgbClr val="E6E3E4"/>
            </a:solidFill>
          </a:ln>
        </p:spPr>
        <p:txBody>
          <a:bodyPr wrap="square" lIns="0" tIns="0" rIns="0" bIns="0" rtlCol="0"/>
          <a:lstStyle/>
          <a:p>
            <a:endParaRPr/>
          </a:p>
        </p:txBody>
      </p:sp>
      <p:sp>
        <p:nvSpPr>
          <p:cNvPr id="81" name="object 81"/>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2" name="object 82"/>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3" name="object 83"/>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84" name="object 84"/>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5" name="object 85"/>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6" name="object 86"/>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87" name="object 87"/>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88" name="object 88"/>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89" name="object 89"/>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90" name="object 90"/>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91" name="object 91"/>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92" name="object 92"/>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93" name="object 93"/>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94" name="object 94"/>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95" name="object 95"/>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96" name="object 96"/>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97" name="object 97"/>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98" name="object 98"/>
          <p:cNvSpPr txBox="1">
            <a:spLocks noGrp="1"/>
          </p:cNvSpPr>
          <p:nvPr>
            <p:ph type="title"/>
          </p:nvPr>
        </p:nvSpPr>
        <p:spPr>
          <a:xfrm>
            <a:off x="1388085" y="884886"/>
            <a:ext cx="4339615" cy="646331"/>
          </a:xfrm>
          <a:prstGeom prst="rect">
            <a:avLst/>
          </a:prstGeom>
        </p:spPr>
        <p:txBody>
          <a:bodyPr vert="horz" wrap="square" lIns="0" tIns="0" rIns="0" bIns="0" rtlCol="0">
            <a:spAutoFit/>
          </a:bodyPr>
          <a:lstStyle/>
          <a:p>
            <a:pPr marL="12700" marR="5080">
              <a:lnSpc>
                <a:spcPct val="100000"/>
              </a:lnSpc>
            </a:pPr>
            <a:r>
              <a:rPr lang="fr-BE" sz="2100" dirty="0"/>
              <a:t>Comment l’électricité arrive-t-elle jusqu’à nos prises de courant ? </a:t>
            </a:r>
          </a:p>
        </p:txBody>
      </p:sp>
      <p:sp>
        <p:nvSpPr>
          <p:cNvPr id="25" name="object 31"/>
          <p:cNvSpPr txBox="1"/>
          <p:nvPr/>
        </p:nvSpPr>
        <p:spPr>
          <a:xfrm>
            <a:off x="2984500" y="5229225"/>
            <a:ext cx="1676400" cy="307777"/>
          </a:xfrm>
          <a:prstGeom prst="rect">
            <a:avLst/>
          </a:prstGeom>
        </p:spPr>
        <p:txBody>
          <a:bodyPr vert="horz" wrap="square" lIns="0" tIns="0" rIns="0" bIns="0"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pPr>
            <a:r>
              <a:rPr lang="fr-BE" sz="2000" b="1" dirty="0">
                <a:solidFill>
                  <a:srgbClr val="575756"/>
                </a:solidFill>
                <a:latin typeface="Helvetica"/>
                <a:cs typeface="Helvetica"/>
              </a:rPr>
              <a:t>Conducteurs</a:t>
            </a:r>
          </a:p>
        </p:txBody>
      </p:sp>
      <p:sp>
        <p:nvSpPr>
          <p:cNvPr id="26" name="object 31"/>
          <p:cNvSpPr txBox="1"/>
          <p:nvPr/>
        </p:nvSpPr>
        <p:spPr>
          <a:xfrm>
            <a:off x="6627478" y="5229226"/>
            <a:ext cx="1691022" cy="307777"/>
          </a:xfrm>
          <a:prstGeom prst="rect">
            <a:avLst/>
          </a:prstGeom>
        </p:spPr>
        <p:txBody>
          <a:bodyPr vert="horz" wrap="square" lIns="0" tIns="0" rIns="0" bIns="0"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pPr>
            <a:r>
              <a:rPr lang="fr-BE" sz="2000" b="1" dirty="0">
                <a:solidFill>
                  <a:srgbClr val="575756"/>
                </a:solidFill>
                <a:latin typeface="Helvetica"/>
                <a:cs typeface="Helvetica"/>
              </a:rPr>
              <a:t>Conducteurs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240088"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5758" y="3158540"/>
            <a:ext cx="3420155" cy="1384995"/>
          </a:xfrm>
          <a:prstGeom prst="rect">
            <a:avLst/>
          </a:prstGeom>
        </p:spPr>
        <p:txBody>
          <a:bodyPr vert="horz" wrap="square" lIns="0" tIns="0" rIns="0" bIns="0" rtlCol="0">
            <a:spAutoFit/>
          </a:bodyPr>
          <a:lstStyle/>
          <a:p>
            <a:pPr marL="12700" marR="5080" algn="ctr">
              <a:lnSpc>
                <a:spcPct val="100000"/>
              </a:lnSpc>
            </a:pPr>
            <a:r>
              <a:rPr lang="fr-BE" sz="3000" b="1" dirty="0">
                <a:solidFill>
                  <a:srgbClr val="575756"/>
                </a:solidFill>
                <a:latin typeface="Helvetica"/>
                <a:cs typeface="Helvetica"/>
              </a:rPr>
              <a:t>Le climat s’emballe – le changement climatique</a:t>
            </a: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dirty="0"/>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3"/>
            <a:ext cx="766269" cy="469359"/>
          </a:xfrm>
          <a:prstGeom prst="rect">
            <a:avLst/>
          </a:prstGeom>
        </p:spPr>
        <p:txBody>
          <a:bodyPr vert="horz" wrap="square" lIns="0" tIns="0" rIns="0" bIns="0" rtlCol="0">
            <a:spAutoFit/>
          </a:bodyPr>
          <a:lstStyle/>
          <a:p>
            <a:pPr marL="12700">
              <a:lnSpc>
                <a:spcPct val="100000"/>
              </a:lnSpc>
            </a:pPr>
            <a:r>
              <a:rPr lang="fr-BE" sz="3050" b="1">
                <a:solidFill>
                  <a:srgbClr val="575756"/>
                </a:solidFill>
                <a:latin typeface="Helvetica"/>
                <a:cs typeface="Helvetica"/>
              </a:rPr>
              <a:t>1</a:t>
            </a:r>
          </a:p>
        </p:txBody>
      </p:sp>
      <p:grpSp>
        <p:nvGrpSpPr>
          <p:cNvPr id="22" name="Groeperen 21"/>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3"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fr-BE" sz="2400">
                <a:solidFill>
                  <a:srgbClr val="575756"/>
                </a:solidFill>
                <a:latin typeface="Helvetica"/>
                <a:cs typeface="Helvetica"/>
              </a:rPr>
              <a:t>Retour</a:t>
            </a:r>
          </a:p>
        </p:txBody>
      </p:sp>
      <p:sp>
        <p:nvSpPr>
          <p:cNvPr id="24" name="Afgeronde rechthoek 23">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fr-BE" sz="2800" b="1">
                <a:solidFill>
                  <a:srgbClr val="575756"/>
                </a:solidFill>
                <a:latin typeface="Helvetica"/>
                <a:cs typeface="Helvetica"/>
              </a:rPr>
              <a:t>DÉBUT</a:t>
            </a:r>
          </a:p>
        </p:txBody>
      </p:sp>
      <p:pic>
        <p:nvPicPr>
          <p:cNvPr id="21" name="Afbeelding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1975741"/>
            <a:ext cx="2721629" cy="375059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05987" y="755099"/>
            <a:ext cx="4616913" cy="565808"/>
          </a:xfrm>
          <a:custGeom>
            <a:avLst/>
            <a:gdLst/>
            <a:ahLst/>
            <a:cxnLst/>
            <a:rect l="l" t="t" r="r" b="b"/>
            <a:pathLst>
              <a:path w="5024120" h="756285">
                <a:moveTo>
                  <a:pt x="123634" y="0"/>
                </a:moveTo>
                <a:lnTo>
                  <a:pt x="123634" y="123634"/>
                </a:lnTo>
                <a:lnTo>
                  <a:pt x="0" y="123634"/>
                </a:lnTo>
                <a:lnTo>
                  <a:pt x="0" y="632244"/>
                </a:lnTo>
                <a:lnTo>
                  <a:pt x="123634" y="632244"/>
                </a:lnTo>
                <a:lnTo>
                  <a:pt x="123634" y="755865"/>
                </a:lnTo>
                <a:lnTo>
                  <a:pt x="4899914" y="755865"/>
                </a:lnTo>
                <a:lnTo>
                  <a:pt x="4899914" y="632244"/>
                </a:lnTo>
                <a:lnTo>
                  <a:pt x="5023535" y="632244"/>
                </a:lnTo>
                <a:lnTo>
                  <a:pt x="5023535" y="123634"/>
                </a:lnTo>
                <a:lnTo>
                  <a:pt x="4899914" y="123634"/>
                </a:lnTo>
                <a:lnTo>
                  <a:pt x="489991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69012"/>
            <a:ext cx="4263415" cy="321614"/>
          </a:xfrm>
          <a:prstGeom prst="rect">
            <a:avLst/>
          </a:prstGeom>
        </p:spPr>
        <p:txBody>
          <a:bodyPr vert="horz" wrap="square" lIns="0" tIns="0" rIns="0" bIns="0" rtlCol="0">
            <a:spAutoFit/>
          </a:bodyPr>
          <a:lstStyle/>
          <a:p>
            <a:pPr marL="12700">
              <a:lnSpc>
                <a:spcPct val="100000"/>
              </a:lnSpc>
            </a:pPr>
            <a:r>
              <a:rPr lang="fr-BE" sz="2100" dirty="0"/>
              <a:t>Qu’est-ce qu’un conducteur ?</a:t>
            </a:r>
          </a:p>
        </p:txBody>
      </p:sp>
      <p:sp>
        <p:nvSpPr>
          <p:cNvPr id="21" name="object 21"/>
          <p:cNvSpPr/>
          <p:nvPr/>
        </p:nvSpPr>
        <p:spPr>
          <a:xfrm>
            <a:off x="0" y="3409863"/>
            <a:ext cx="5867400" cy="4114800"/>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4011648" y="4224200"/>
            <a:ext cx="900430" cy="554355"/>
          </a:xfrm>
          <a:custGeom>
            <a:avLst/>
            <a:gdLst/>
            <a:ahLst/>
            <a:cxnLst/>
            <a:rect l="l" t="t" r="r" b="b"/>
            <a:pathLst>
              <a:path w="900429" h="554354">
                <a:moveTo>
                  <a:pt x="641014" y="340664"/>
                </a:moveTo>
                <a:lnTo>
                  <a:pt x="407898" y="340664"/>
                </a:lnTo>
                <a:lnTo>
                  <a:pt x="479031" y="553808"/>
                </a:lnTo>
                <a:lnTo>
                  <a:pt x="641014" y="340664"/>
                </a:lnTo>
                <a:close/>
              </a:path>
              <a:path w="900429" h="554354">
                <a:moveTo>
                  <a:pt x="465416" y="60172"/>
                </a:moveTo>
                <a:lnTo>
                  <a:pt x="0" y="544855"/>
                </a:lnTo>
                <a:lnTo>
                  <a:pt x="407898" y="340664"/>
                </a:lnTo>
                <a:lnTo>
                  <a:pt x="641014" y="340664"/>
                </a:lnTo>
                <a:lnTo>
                  <a:pt x="716123" y="241833"/>
                </a:lnTo>
                <a:lnTo>
                  <a:pt x="526732" y="241833"/>
                </a:lnTo>
                <a:lnTo>
                  <a:pt x="465416" y="60172"/>
                </a:lnTo>
                <a:close/>
              </a:path>
              <a:path w="900429" h="554354">
                <a:moveTo>
                  <a:pt x="899909" y="0"/>
                </a:moveTo>
                <a:lnTo>
                  <a:pt x="526732" y="241833"/>
                </a:lnTo>
                <a:lnTo>
                  <a:pt x="716123" y="241833"/>
                </a:lnTo>
                <a:lnTo>
                  <a:pt x="899909" y="0"/>
                </a:lnTo>
                <a:close/>
              </a:path>
            </a:pathLst>
          </a:custGeom>
          <a:solidFill>
            <a:srgbClr val="F8E942"/>
          </a:solidFill>
        </p:spPr>
        <p:txBody>
          <a:bodyPr wrap="square" lIns="0" tIns="0" rIns="0" bIns="0" rtlCol="0"/>
          <a:lstStyle/>
          <a:p>
            <a:endParaRPr/>
          </a:p>
        </p:txBody>
      </p:sp>
      <p:sp>
        <p:nvSpPr>
          <p:cNvPr id="23" name="object 23"/>
          <p:cNvSpPr/>
          <p:nvPr/>
        </p:nvSpPr>
        <p:spPr>
          <a:xfrm>
            <a:off x="4032263" y="4224200"/>
            <a:ext cx="900430" cy="554355"/>
          </a:xfrm>
          <a:custGeom>
            <a:avLst/>
            <a:gdLst/>
            <a:ahLst/>
            <a:cxnLst/>
            <a:rect l="l" t="t" r="r" b="b"/>
            <a:pathLst>
              <a:path w="900429" h="554354">
                <a:moveTo>
                  <a:pt x="0" y="544855"/>
                </a:moveTo>
                <a:lnTo>
                  <a:pt x="465416" y="60172"/>
                </a:lnTo>
                <a:lnTo>
                  <a:pt x="526732" y="241833"/>
                </a:lnTo>
                <a:lnTo>
                  <a:pt x="899909" y="0"/>
                </a:lnTo>
                <a:lnTo>
                  <a:pt x="479031" y="553808"/>
                </a:lnTo>
                <a:lnTo>
                  <a:pt x="407898" y="340664"/>
                </a:lnTo>
                <a:lnTo>
                  <a:pt x="0" y="544855"/>
                </a:lnTo>
                <a:close/>
              </a:path>
            </a:pathLst>
          </a:custGeom>
          <a:ln w="25400">
            <a:solidFill>
              <a:srgbClr val="575756"/>
            </a:solidFill>
          </a:ln>
        </p:spPr>
        <p:txBody>
          <a:bodyPr wrap="square" lIns="0" tIns="0" rIns="0" bIns="0" rtlCol="0"/>
          <a:lstStyle/>
          <a:p>
            <a:endParaRPr/>
          </a:p>
        </p:txBody>
      </p:sp>
      <p:sp>
        <p:nvSpPr>
          <p:cNvPr id="24" name="object 24"/>
          <p:cNvSpPr/>
          <p:nvPr/>
        </p:nvSpPr>
        <p:spPr>
          <a:xfrm>
            <a:off x="1788808" y="5442825"/>
            <a:ext cx="600710" cy="864235"/>
          </a:xfrm>
          <a:custGeom>
            <a:avLst/>
            <a:gdLst/>
            <a:ahLst/>
            <a:cxnLst/>
            <a:rect l="l" t="t" r="r" b="b"/>
            <a:pathLst>
              <a:path w="600710" h="864235">
                <a:moveTo>
                  <a:pt x="228028" y="231698"/>
                </a:moveTo>
                <a:lnTo>
                  <a:pt x="0" y="863777"/>
                </a:lnTo>
                <a:lnTo>
                  <a:pt x="289585" y="511340"/>
                </a:lnTo>
                <a:lnTo>
                  <a:pt x="480245" y="511340"/>
                </a:lnTo>
                <a:lnTo>
                  <a:pt x="512846" y="372706"/>
                </a:lnTo>
                <a:lnTo>
                  <a:pt x="357949" y="372706"/>
                </a:lnTo>
                <a:lnTo>
                  <a:pt x="228028" y="231698"/>
                </a:lnTo>
                <a:close/>
              </a:path>
              <a:path w="600710" h="864235">
                <a:moveTo>
                  <a:pt x="480245" y="511340"/>
                </a:moveTo>
                <a:lnTo>
                  <a:pt x="289585" y="511340"/>
                </a:lnTo>
                <a:lnTo>
                  <a:pt x="441261" y="677113"/>
                </a:lnTo>
                <a:lnTo>
                  <a:pt x="480245" y="511340"/>
                </a:lnTo>
                <a:close/>
              </a:path>
              <a:path w="600710" h="864235">
                <a:moveTo>
                  <a:pt x="600494" y="0"/>
                </a:moveTo>
                <a:lnTo>
                  <a:pt x="357949" y="372706"/>
                </a:lnTo>
                <a:lnTo>
                  <a:pt x="512846" y="372706"/>
                </a:lnTo>
                <a:lnTo>
                  <a:pt x="600494" y="0"/>
                </a:lnTo>
                <a:close/>
              </a:path>
            </a:pathLst>
          </a:custGeom>
          <a:solidFill>
            <a:srgbClr val="F8E942"/>
          </a:solidFill>
        </p:spPr>
        <p:txBody>
          <a:bodyPr wrap="square" lIns="0" tIns="0" rIns="0" bIns="0" rtlCol="0"/>
          <a:lstStyle/>
          <a:p>
            <a:endParaRPr/>
          </a:p>
        </p:txBody>
      </p:sp>
      <p:sp>
        <p:nvSpPr>
          <p:cNvPr id="25" name="object 25"/>
          <p:cNvSpPr/>
          <p:nvPr/>
        </p:nvSpPr>
        <p:spPr>
          <a:xfrm>
            <a:off x="1779486" y="5435806"/>
            <a:ext cx="600710" cy="864235"/>
          </a:xfrm>
          <a:custGeom>
            <a:avLst/>
            <a:gdLst/>
            <a:ahLst/>
            <a:cxnLst/>
            <a:rect l="l" t="t" r="r" b="b"/>
            <a:pathLst>
              <a:path w="600710" h="864235">
                <a:moveTo>
                  <a:pt x="0" y="863777"/>
                </a:moveTo>
                <a:lnTo>
                  <a:pt x="228028" y="231698"/>
                </a:lnTo>
                <a:lnTo>
                  <a:pt x="357949" y="372706"/>
                </a:lnTo>
                <a:lnTo>
                  <a:pt x="600494" y="0"/>
                </a:lnTo>
                <a:lnTo>
                  <a:pt x="441261" y="677113"/>
                </a:lnTo>
                <a:lnTo>
                  <a:pt x="289585" y="511340"/>
                </a:lnTo>
                <a:lnTo>
                  <a:pt x="0" y="863777"/>
                </a:lnTo>
                <a:close/>
              </a:path>
            </a:pathLst>
          </a:custGeom>
          <a:ln w="25400">
            <a:solidFill>
              <a:srgbClr val="575756"/>
            </a:solidFill>
          </a:ln>
        </p:spPr>
        <p:txBody>
          <a:bodyPr wrap="square" lIns="0" tIns="0" rIns="0" bIns="0" rtlCol="0"/>
          <a:lstStyle/>
          <a:p>
            <a:endParaRPr/>
          </a:p>
        </p:txBody>
      </p:sp>
      <p:sp>
        <p:nvSpPr>
          <p:cNvPr id="26" name="object 26"/>
          <p:cNvSpPr/>
          <p:nvPr/>
        </p:nvSpPr>
        <p:spPr>
          <a:xfrm>
            <a:off x="1344243" y="2778815"/>
            <a:ext cx="600710" cy="864235"/>
          </a:xfrm>
          <a:custGeom>
            <a:avLst/>
            <a:gdLst/>
            <a:ahLst/>
            <a:cxnLst/>
            <a:rect l="l" t="t" r="r" b="b"/>
            <a:pathLst>
              <a:path w="600710" h="864235">
                <a:moveTo>
                  <a:pt x="473351" y="511340"/>
                </a:moveTo>
                <a:lnTo>
                  <a:pt x="310908" y="511340"/>
                </a:lnTo>
                <a:lnTo>
                  <a:pt x="600494" y="863777"/>
                </a:lnTo>
                <a:lnTo>
                  <a:pt x="473351" y="511340"/>
                </a:lnTo>
                <a:close/>
              </a:path>
              <a:path w="600710" h="864235">
                <a:moveTo>
                  <a:pt x="0" y="0"/>
                </a:moveTo>
                <a:lnTo>
                  <a:pt x="159232" y="677113"/>
                </a:lnTo>
                <a:lnTo>
                  <a:pt x="310908" y="511340"/>
                </a:lnTo>
                <a:lnTo>
                  <a:pt x="473351" y="511340"/>
                </a:lnTo>
                <a:lnTo>
                  <a:pt x="423339" y="372706"/>
                </a:lnTo>
                <a:lnTo>
                  <a:pt x="242544" y="372706"/>
                </a:lnTo>
                <a:lnTo>
                  <a:pt x="0" y="0"/>
                </a:lnTo>
                <a:close/>
              </a:path>
              <a:path w="600710" h="864235">
                <a:moveTo>
                  <a:pt x="372465" y="231686"/>
                </a:moveTo>
                <a:lnTo>
                  <a:pt x="242544" y="372706"/>
                </a:lnTo>
                <a:lnTo>
                  <a:pt x="423339" y="372706"/>
                </a:lnTo>
                <a:lnTo>
                  <a:pt x="372465" y="231686"/>
                </a:lnTo>
                <a:close/>
              </a:path>
            </a:pathLst>
          </a:custGeom>
          <a:solidFill>
            <a:srgbClr val="F8E942"/>
          </a:solidFill>
        </p:spPr>
        <p:txBody>
          <a:bodyPr wrap="square" lIns="0" tIns="0" rIns="0" bIns="0" rtlCol="0"/>
          <a:lstStyle/>
          <a:p>
            <a:endParaRPr/>
          </a:p>
        </p:txBody>
      </p:sp>
      <p:sp>
        <p:nvSpPr>
          <p:cNvPr id="27" name="object 27"/>
          <p:cNvSpPr/>
          <p:nvPr/>
        </p:nvSpPr>
        <p:spPr>
          <a:xfrm>
            <a:off x="1344243" y="2785834"/>
            <a:ext cx="600710" cy="864235"/>
          </a:xfrm>
          <a:custGeom>
            <a:avLst/>
            <a:gdLst/>
            <a:ahLst/>
            <a:cxnLst/>
            <a:rect l="l" t="t" r="r" b="b"/>
            <a:pathLst>
              <a:path w="600710" h="864235">
                <a:moveTo>
                  <a:pt x="600494" y="863777"/>
                </a:moveTo>
                <a:lnTo>
                  <a:pt x="372465" y="231686"/>
                </a:lnTo>
                <a:lnTo>
                  <a:pt x="242544" y="372706"/>
                </a:lnTo>
                <a:lnTo>
                  <a:pt x="0" y="0"/>
                </a:lnTo>
                <a:lnTo>
                  <a:pt x="159232" y="677113"/>
                </a:lnTo>
                <a:lnTo>
                  <a:pt x="310908" y="511340"/>
                </a:lnTo>
                <a:lnTo>
                  <a:pt x="600494" y="863777"/>
                </a:lnTo>
                <a:close/>
              </a:path>
            </a:pathLst>
          </a:custGeom>
          <a:ln w="25400">
            <a:solidFill>
              <a:srgbClr val="575756"/>
            </a:solidFill>
          </a:ln>
        </p:spPr>
        <p:txBody>
          <a:bodyPr wrap="square" lIns="0" tIns="0" rIns="0" bIns="0" rtlCol="0"/>
          <a:lstStyle/>
          <a:p>
            <a:endParaRPr/>
          </a:p>
        </p:txBody>
      </p:sp>
      <p:sp>
        <p:nvSpPr>
          <p:cNvPr id="28" name="object 28"/>
          <p:cNvSpPr/>
          <p:nvPr/>
        </p:nvSpPr>
        <p:spPr>
          <a:xfrm>
            <a:off x="3236608" y="6307060"/>
            <a:ext cx="600710" cy="864235"/>
          </a:xfrm>
          <a:custGeom>
            <a:avLst/>
            <a:gdLst/>
            <a:ahLst/>
            <a:cxnLst/>
            <a:rect l="l" t="t" r="r" b="b"/>
            <a:pathLst>
              <a:path w="600710" h="864235">
                <a:moveTo>
                  <a:pt x="473348" y="511340"/>
                </a:moveTo>
                <a:lnTo>
                  <a:pt x="310908" y="511340"/>
                </a:lnTo>
                <a:lnTo>
                  <a:pt x="600494" y="863777"/>
                </a:lnTo>
                <a:lnTo>
                  <a:pt x="473348" y="511340"/>
                </a:lnTo>
                <a:close/>
              </a:path>
              <a:path w="600710" h="864235">
                <a:moveTo>
                  <a:pt x="0" y="0"/>
                </a:moveTo>
                <a:lnTo>
                  <a:pt x="159232" y="677113"/>
                </a:lnTo>
                <a:lnTo>
                  <a:pt x="310908" y="511340"/>
                </a:lnTo>
                <a:lnTo>
                  <a:pt x="473348" y="511340"/>
                </a:lnTo>
                <a:lnTo>
                  <a:pt x="423335" y="372706"/>
                </a:lnTo>
                <a:lnTo>
                  <a:pt x="242544" y="372706"/>
                </a:lnTo>
                <a:lnTo>
                  <a:pt x="0" y="0"/>
                </a:lnTo>
                <a:close/>
              </a:path>
              <a:path w="600710" h="864235">
                <a:moveTo>
                  <a:pt x="372465" y="231698"/>
                </a:moveTo>
                <a:lnTo>
                  <a:pt x="242544" y="372706"/>
                </a:lnTo>
                <a:lnTo>
                  <a:pt x="423335" y="372706"/>
                </a:lnTo>
                <a:lnTo>
                  <a:pt x="372465" y="231698"/>
                </a:lnTo>
                <a:close/>
              </a:path>
            </a:pathLst>
          </a:custGeom>
          <a:solidFill>
            <a:srgbClr val="F8E942"/>
          </a:solidFill>
        </p:spPr>
        <p:txBody>
          <a:bodyPr wrap="square" lIns="0" tIns="0" rIns="0" bIns="0" rtlCol="0"/>
          <a:lstStyle/>
          <a:p>
            <a:endParaRPr/>
          </a:p>
        </p:txBody>
      </p:sp>
      <p:sp>
        <p:nvSpPr>
          <p:cNvPr id="29" name="object 29"/>
          <p:cNvSpPr/>
          <p:nvPr/>
        </p:nvSpPr>
        <p:spPr>
          <a:xfrm>
            <a:off x="3236608" y="6300041"/>
            <a:ext cx="600710" cy="864235"/>
          </a:xfrm>
          <a:custGeom>
            <a:avLst/>
            <a:gdLst/>
            <a:ahLst/>
            <a:cxnLst/>
            <a:rect l="l" t="t" r="r" b="b"/>
            <a:pathLst>
              <a:path w="600710" h="864235">
                <a:moveTo>
                  <a:pt x="600494" y="863777"/>
                </a:moveTo>
                <a:lnTo>
                  <a:pt x="372465" y="231698"/>
                </a:lnTo>
                <a:lnTo>
                  <a:pt x="242544" y="372706"/>
                </a:lnTo>
                <a:lnTo>
                  <a:pt x="0" y="0"/>
                </a:lnTo>
                <a:lnTo>
                  <a:pt x="159232" y="677113"/>
                </a:lnTo>
                <a:lnTo>
                  <a:pt x="310908" y="511340"/>
                </a:lnTo>
                <a:lnTo>
                  <a:pt x="600494" y="863777"/>
                </a:lnTo>
                <a:close/>
              </a:path>
            </a:pathLst>
          </a:custGeom>
          <a:ln w="25400">
            <a:solidFill>
              <a:srgbClr val="575756"/>
            </a:solidFill>
          </a:ln>
        </p:spPr>
        <p:txBody>
          <a:bodyPr wrap="square" lIns="0" tIns="0" rIns="0" bIns="0" rtlCol="0"/>
          <a:lstStyle/>
          <a:p>
            <a:endParaRPr/>
          </a:p>
        </p:txBody>
      </p:sp>
      <p:sp>
        <p:nvSpPr>
          <p:cNvPr id="30" name="object 30"/>
          <p:cNvSpPr/>
          <p:nvPr/>
        </p:nvSpPr>
        <p:spPr>
          <a:xfrm>
            <a:off x="52843" y="5020580"/>
            <a:ext cx="967105" cy="490855"/>
          </a:xfrm>
          <a:custGeom>
            <a:avLst/>
            <a:gdLst/>
            <a:ahLst/>
            <a:cxnLst/>
            <a:rect l="l" t="t" r="r" b="b"/>
            <a:pathLst>
              <a:path w="967104" h="490854">
                <a:moveTo>
                  <a:pt x="695897" y="269773"/>
                </a:moveTo>
                <a:lnTo>
                  <a:pt x="432346" y="269773"/>
                </a:lnTo>
                <a:lnTo>
                  <a:pt x="473125" y="490740"/>
                </a:lnTo>
                <a:lnTo>
                  <a:pt x="695897" y="269773"/>
                </a:lnTo>
                <a:close/>
              </a:path>
              <a:path w="967104" h="490854">
                <a:moveTo>
                  <a:pt x="528332" y="0"/>
                </a:moveTo>
                <a:lnTo>
                  <a:pt x="0" y="415201"/>
                </a:lnTo>
                <a:lnTo>
                  <a:pt x="432346" y="269773"/>
                </a:lnTo>
                <a:lnTo>
                  <a:pt x="695897" y="269773"/>
                </a:lnTo>
                <a:lnTo>
                  <a:pt x="777905" y="188429"/>
                </a:lnTo>
                <a:lnTo>
                  <a:pt x="563791" y="188429"/>
                </a:lnTo>
                <a:lnTo>
                  <a:pt x="528332" y="0"/>
                </a:lnTo>
                <a:close/>
              </a:path>
              <a:path w="967104" h="490854">
                <a:moveTo>
                  <a:pt x="966978" y="888"/>
                </a:moveTo>
                <a:lnTo>
                  <a:pt x="563791" y="188429"/>
                </a:lnTo>
                <a:lnTo>
                  <a:pt x="777905" y="188429"/>
                </a:lnTo>
                <a:lnTo>
                  <a:pt x="966978" y="888"/>
                </a:lnTo>
                <a:close/>
              </a:path>
            </a:pathLst>
          </a:custGeom>
          <a:solidFill>
            <a:srgbClr val="F8E942"/>
          </a:solidFill>
        </p:spPr>
        <p:txBody>
          <a:bodyPr wrap="square" lIns="0" tIns="0" rIns="0" bIns="0" rtlCol="0"/>
          <a:lstStyle/>
          <a:p>
            <a:endParaRPr/>
          </a:p>
        </p:txBody>
      </p:sp>
      <p:sp>
        <p:nvSpPr>
          <p:cNvPr id="31" name="object 31"/>
          <p:cNvSpPr/>
          <p:nvPr/>
        </p:nvSpPr>
        <p:spPr>
          <a:xfrm>
            <a:off x="32532" y="5020580"/>
            <a:ext cx="967105" cy="490855"/>
          </a:xfrm>
          <a:custGeom>
            <a:avLst/>
            <a:gdLst/>
            <a:ahLst/>
            <a:cxnLst/>
            <a:rect l="l" t="t" r="r" b="b"/>
            <a:pathLst>
              <a:path w="967104" h="490854">
                <a:moveTo>
                  <a:pt x="0" y="415201"/>
                </a:moveTo>
                <a:lnTo>
                  <a:pt x="528332" y="0"/>
                </a:lnTo>
                <a:lnTo>
                  <a:pt x="563791" y="188429"/>
                </a:lnTo>
                <a:lnTo>
                  <a:pt x="966978" y="888"/>
                </a:lnTo>
                <a:lnTo>
                  <a:pt x="473125" y="490740"/>
                </a:lnTo>
                <a:lnTo>
                  <a:pt x="432346" y="269773"/>
                </a:lnTo>
                <a:lnTo>
                  <a:pt x="0" y="415201"/>
                </a:lnTo>
                <a:close/>
              </a:path>
            </a:pathLst>
          </a:custGeom>
          <a:ln w="25400">
            <a:solidFill>
              <a:srgbClr val="575756"/>
            </a:solidFill>
          </a:ln>
        </p:spPr>
        <p:txBody>
          <a:bodyPr wrap="square" lIns="0" tIns="0" rIns="0" bIns="0" rtlCol="0"/>
          <a:lstStyle/>
          <a:p>
            <a:endParaRPr/>
          </a:p>
        </p:txBody>
      </p:sp>
      <p:sp>
        <p:nvSpPr>
          <p:cNvPr id="32" name="object 32"/>
          <p:cNvSpPr/>
          <p:nvPr/>
        </p:nvSpPr>
        <p:spPr>
          <a:xfrm>
            <a:off x="3084208" y="3302970"/>
            <a:ext cx="600710" cy="864235"/>
          </a:xfrm>
          <a:custGeom>
            <a:avLst/>
            <a:gdLst/>
            <a:ahLst/>
            <a:cxnLst/>
            <a:rect l="l" t="t" r="r" b="b"/>
            <a:pathLst>
              <a:path w="600710" h="864235">
                <a:moveTo>
                  <a:pt x="228028" y="231698"/>
                </a:moveTo>
                <a:lnTo>
                  <a:pt x="0" y="863777"/>
                </a:lnTo>
                <a:lnTo>
                  <a:pt x="289585" y="511340"/>
                </a:lnTo>
                <a:lnTo>
                  <a:pt x="480245" y="511340"/>
                </a:lnTo>
                <a:lnTo>
                  <a:pt x="512846" y="372706"/>
                </a:lnTo>
                <a:lnTo>
                  <a:pt x="357949" y="372706"/>
                </a:lnTo>
                <a:lnTo>
                  <a:pt x="228028" y="231698"/>
                </a:lnTo>
                <a:close/>
              </a:path>
              <a:path w="600710" h="864235">
                <a:moveTo>
                  <a:pt x="480245" y="511340"/>
                </a:moveTo>
                <a:lnTo>
                  <a:pt x="289585" y="511340"/>
                </a:lnTo>
                <a:lnTo>
                  <a:pt x="441261" y="677113"/>
                </a:lnTo>
                <a:lnTo>
                  <a:pt x="480245" y="511340"/>
                </a:lnTo>
                <a:close/>
              </a:path>
              <a:path w="600710" h="864235">
                <a:moveTo>
                  <a:pt x="600494" y="0"/>
                </a:moveTo>
                <a:lnTo>
                  <a:pt x="357949" y="372706"/>
                </a:lnTo>
                <a:lnTo>
                  <a:pt x="512846" y="372706"/>
                </a:lnTo>
                <a:lnTo>
                  <a:pt x="600494" y="0"/>
                </a:lnTo>
                <a:close/>
              </a:path>
            </a:pathLst>
          </a:custGeom>
          <a:solidFill>
            <a:srgbClr val="F8E942"/>
          </a:solidFill>
        </p:spPr>
        <p:txBody>
          <a:bodyPr wrap="square" lIns="0" tIns="0" rIns="0" bIns="0" rtlCol="0"/>
          <a:lstStyle/>
          <a:p>
            <a:endParaRPr/>
          </a:p>
        </p:txBody>
      </p:sp>
      <p:sp>
        <p:nvSpPr>
          <p:cNvPr id="33" name="object 33"/>
          <p:cNvSpPr/>
          <p:nvPr/>
        </p:nvSpPr>
        <p:spPr>
          <a:xfrm>
            <a:off x="3084208" y="3326590"/>
            <a:ext cx="600710" cy="864235"/>
          </a:xfrm>
          <a:custGeom>
            <a:avLst/>
            <a:gdLst/>
            <a:ahLst/>
            <a:cxnLst/>
            <a:rect l="l" t="t" r="r" b="b"/>
            <a:pathLst>
              <a:path w="600710" h="864235">
                <a:moveTo>
                  <a:pt x="0" y="863777"/>
                </a:moveTo>
                <a:lnTo>
                  <a:pt x="228028" y="231698"/>
                </a:lnTo>
                <a:lnTo>
                  <a:pt x="357949" y="372706"/>
                </a:lnTo>
                <a:lnTo>
                  <a:pt x="600494" y="0"/>
                </a:lnTo>
                <a:lnTo>
                  <a:pt x="441261" y="677113"/>
                </a:lnTo>
                <a:lnTo>
                  <a:pt x="289585" y="511340"/>
                </a:lnTo>
                <a:lnTo>
                  <a:pt x="0" y="863777"/>
                </a:lnTo>
                <a:close/>
              </a:path>
            </a:pathLst>
          </a:custGeom>
          <a:ln w="25400">
            <a:solidFill>
              <a:srgbClr val="575756"/>
            </a:solidFill>
          </a:ln>
        </p:spPr>
        <p:txBody>
          <a:bodyPr wrap="square" lIns="0" tIns="0" rIns="0" bIns="0" rtlCol="0"/>
          <a:lstStyle/>
          <a:p>
            <a:endParaRPr/>
          </a:p>
        </p:txBody>
      </p:sp>
      <p:sp>
        <p:nvSpPr>
          <p:cNvPr id="34" name="object 2"/>
          <p:cNvSpPr/>
          <p:nvPr/>
        </p:nvSpPr>
        <p:spPr>
          <a:xfrm>
            <a:off x="5194300" y="2155549"/>
            <a:ext cx="5499100" cy="2387876"/>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57039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827974"/>
            <a:ext cx="7360112" cy="635043"/>
          </a:xfrm>
          <a:custGeom>
            <a:avLst/>
            <a:gdLst/>
            <a:ahLst/>
            <a:cxnLst/>
            <a:rect l="l" t="t" r="r" b="b"/>
            <a:pathLst>
              <a:path w="6509384" h="1058545">
                <a:moveTo>
                  <a:pt x="123634" y="0"/>
                </a:moveTo>
                <a:lnTo>
                  <a:pt x="123634" y="123634"/>
                </a:lnTo>
                <a:lnTo>
                  <a:pt x="0" y="123634"/>
                </a:lnTo>
                <a:lnTo>
                  <a:pt x="0" y="934377"/>
                </a:lnTo>
                <a:lnTo>
                  <a:pt x="123634" y="934377"/>
                </a:lnTo>
                <a:lnTo>
                  <a:pt x="123634" y="1058011"/>
                </a:lnTo>
                <a:lnTo>
                  <a:pt x="6385483" y="1058011"/>
                </a:lnTo>
                <a:lnTo>
                  <a:pt x="6385483" y="934377"/>
                </a:lnTo>
                <a:lnTo>
                  <a:pt x="6509118" y="934377"/>
                </a:lnTo>
                <a:lnTo>
                  <a:pt x="6509118" y="123634"/>
                </a:lnTo>
                <a:lnTo>
                  <a:pt x="6385483" y="123634"/>
                </a:lnTo>
                <a:lnTo>
                  <a:pt x="6385483"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958304"/>
            <a:ext cx="7560665" cy="323165"/>
          </a:xfrm>
          <a:prstGeom prst="rect">
            <a:avLst/>
          </a:prstGeom>
        </p:spPr>
        <p:txBody>
          <a:bodyPr vert="horz" wrap="square" lIns="0" tIns="0" rIns="0" bIns="0" rtlCol="0">
            <a:spAutoFit/>
          </a:bodyPr>
          <a:lstStyle/>
          <a:p>
            <a:pPr marL="12700" marR="5080">
              <a:lnSpc>
                <a:spcPct val="100000"/>
              </a:lnSpc>
            </a:pPr>
            <a:r>
              <a:rPr lang="fr-BE" sz="2100"/>
              <a:t>Le réseau électrique ressemble à une carte routière</a:t>
            </a:r>
          </a:p>
        </p:txBody>
      </p:sp>
      <p:sp>
        <p:nvSpPr>
          <p:cNvPr id="21" name="object 21"/>
          <p:cNvSpPr/>
          <p:nvPr/>
        </p:nvSpPr>
        <p:spPr>
          <a:xfrm>
            <a:off x="2313000" y="2035652"/>
            <a:ext cx="1390650" cy="4861560"/>
          </a:xfrm>
          <a:custGeom>
            <a:avLst/>
            <a:gdLst/>
            <a:ahLst/>
            <a:cxnLst/>
            <a:rect l="l" t="t" r="r" b="b"/>
            <a:pathLst>
              <a:path w="1390650" h="4861559">
                <a:moveTo>
                  <a:pt x="571500" y="0"/>
                </a:moveTo>
                <a:lnTo>
                  <a:pt x="273050" y="472592"/>
                </a:lnTo>
                <a:lnTo>
                  <a:pt x="0" y="1050442"/>
                </a:lnTo>
                <a:lnTo>
                  <a:pt x="273050" y="4257192"/>
                </a:lnTo>
                <a:lnTo>
                  <a:pt x="261389" y="4397241"/>
                </a:lnTo>
                <a:lnTo>
                  <a:pt x="251736" y="4513985"/>
                </a:lnTo>
                <a:lnTo>
                  <a:pt x="243978" y="4609518"/>
                </a:lnTo>
                <a:lnTo>
                  <a:pt x="238007" y="4685934"/>
                </a:lnTo>
                <a:lnTo>
                  <a:pt x="233711" y="4745330"/>
                </a:lnTo>
                <a:lnTo>
                  <a:pt x="230981" y="4789798"/>
                </a:lnTo>
                <a:lnTo>
                  <a:pt x="229706" y="4821434"/>
                </a:lnTo>
                <a:lnTo>
                  <a:pt x="229775" y="4842333"/>
                </a:lnTo>
                <a:lnTo>
                  <a:pt x="231080" y="4854588"/>
                </a:lnTo>
                <a:lnTo>
                  <a:pt x="233509" y="4860295"/>
                </a:lnTo>
                <a:lnTo>
                  <a:pt x="236952" y="4861548"/>
                </a:lnTo>
                <a:lnTo>
                  <a:pt x="241300" y="4860442"/>
                </a:lnTo>
                <a:lnTo>
                  <a:pt x="271068" y="4848758"/>
                </a:lnTo>
                <a:lnTo>
                  <a:pt x="457200" y="4771542"/>
                </a:lnTo>
                <a:lnTo>
                  <a:pt x="1390650" y="3888892"/>
                </a:lnTo>
                <a:lnTo>
                  <a:pt x="571500" y="0"/>
                </a:lnTo>
                <a:close/>
              </a:path>
            </a:pathLst>
          </a:custGeom>
          <a:solidFill>
            <a:srgbClr val="E8ED9E"/>
          </a:solidFill>
        </p:spPr>
        <p:txBody>
          <a:bodyPr wrap="square" lIns="0" tIns="0" rIns="0" bIns="0" rtlCol="0"/>
          <a:lstStyle/>
          <a:p>
            <a:endParaRPr/>
          </a:p>
        </p:txBody>
      </p:sp>
      <p:sp>
        <p:nvSpPr>
          <p:cNvPr id="22" name="object 22"/>
          <p:cNvSpPr/>
          <p:nvPr/>
        </p:nvSpPr>
        <p:spPr>
          <a:xfrm>
            <a:off x="2884500" y="2035652"/>
            <a:ext cx="1917700" cy="4727575"/>
          </a:xfrm>
          <a:custGeom>
            <a:avLst/>
            <a:gdLst/>
            <a:ahLst/>
            <a:cxnLst/>
            <a:rect l="l" t="t" r="r" b="b"/>
            <a:pathLst>
              <a:path w="1917700" h="4727575">
                <a:moveTo>
                  <a:pt x="0" y="0"/>
                </a:moveTo>
                <a:lnTo>
                  <a:pt x="819150" y="3888892"/>
                </a:lnTo>
                <a:lnTo>
                  <a:pt x="1917700" y="4727092"/>
                </a:lnTo>
                <a:lnTo>
                  <a:pt x="361950" y="1056792"/>
                </a:lnTo>
                <a:lnTo>
                  <a:pt x="0" y="0"/>
                </a:lnTo>
                <a:close/>
              </a:path>
            </a:pathLst>
          </a:custGeom>
          <a:solidFill>
            <a:srgbClr val="C4C482"/>
          </a:solidFill>
        </p:spPr>
        <p:txBody>
          <a:bodyPr wrap="square" lIns="0" tIns="0" rIns="0" bIns="0" rtlCol="0"/>
          <a:lstStyle/>
          <a:p>
            <a:endParaRPr/>
          </a:p>
        </p:txBody>
      </p:sp>
      <p:sp>
        <p:nvSpPr>
          <p:cNvPr id="23" name="object 23"/>
          <p:cNvSpPr/>
          <p:nvPr/>
        </p:nvSpPr>
        <p:spPr>
          <a:xfrm>
            <a:off x="3230206" y="2114544"/>
            <a:ext cx="2207260" cy="4648200"/>
          </a:xfrm>
          <a:custGeom>
            <a:avLst/>
            <a:gdLst/>
            <a:ahLst/>
            <a:cxnLst/>
            <a:rect l="l" t="t" r="r" b="b"/>
            <a:pathLst>
              <a:path w="2207260" h="4648200">
                <a:moveTo>
                  <a:pt x="689343" y="0"/>
                </a:moveTo>
                <a:lnTo>
                  <a:pt x="0" y="930490"/>
                </a:lnTo>
                <a:lnTo>
                  <a:pt x="1571993" y="4648200"/>
                </a:lnTo>
                <a:lnTo>
                  <a:pt x="2206993" y="3263900"/>
                </a:lnTo>
                <a:lnTo>
                  <a:pt x="689343" y="0"/>
                </a:lnTo>
                <a:close/>
              </a:path>
            </a:pathLst>
          </a:custGeom>
          <a:solidFill>
            <a:srgbClr val="E8ED9E"/>
          </a:solidFill>
        </p:spPr>
        <p:txBody>
          <a:bodyPr wrap="square" lIns="0" tIns="0" rIns="0" bIns="0" rtlCol="0"/>
          <a:lstStyle/>
          <a:p>
            <a:endParaRPr/>
          </a:p>
        </p:txBody>
      </p:sp>
      <p:sp>
        <p:nvSpPr>
          <p:cNvPr id="24" name="object 24"/>
          <p:cNvSpPr/>
          <p:nvPr/>
        </p:nvSpPr>
        <p:spPr>
          <a:xfrm>
            <a:off x="3919547" y="2114544"/>
            <a:ext cx="2007870" cy="4349750"/>
          </a:xfrm>
          <a:custGeom>
            <a:avLst/>
            <a:gdLst/>
            <a:ahLst/>
            <a:cxnLst/>
            <a:rect l="l" t="t" r="r" b="b"/>
            <a:pathLst>
              <a:path w="2007870" h="4349750">
                <a:moveTo>
                  <a:pt x="1652114" y="3389976"/>
                </a:moveTo>
                <a:lnTo>
                  <a:pt x="2007781" y="4349750"/>
                </a:lnTo>
                <a:lnTo>
                  <a:pt x="1933011" y="4126474"/>
                </a:lnTo>
                <a:lnTo>
                  <a:pt x="1900172" y="4028839"/>
                </a:lnTo>
                <a:lnTo>
                  <a:pt x="1870082" y="3939910"/>
                </a:lnTo>
                <a:lnTo>
                  <a:pt x="1842526" y="3859216"/>
                </a:lnTo>
                <a:lnTo>
                  <a:pt x="1817292" y="3786286"/>
                </a:lnTo>
                <a:lnTo>
                  <a:pt x="1794168" y="3720649"/>
                </a:lnTo>
                <a:lnTo>
                  <a:pt x="1772940" y="3661833"/>
                </a:lnTo>
                <a:lnTo>
                  <a:pt x="1753396" y="3609367"/>
                </a:lnTo>
                <a:lnTo>
                  <a:pt x="1735324" y="3562779"/>
                </a:lnTo>
                <a:lnTo>
                  <a:pt x="1718509" y="3521600"/>
                </a:lnTo>
                <a:lnTo>
                  <a:pt x="1702741" y="3485356"/>
                </a:lnTo>
                <a:lnTo>
                  <a:pt x="1673490" y="3425791"/>
                </a:lnTo>
                <a:lnTo>
                  <a:pt x="1652114" y="3389976"/>
                </a:lnTo>
                <a:close/>
              </a:path>
              <a:path w="2007870" h="4349750">
                <a:moveTo>
                  <a:pt x="0" y="0"/>
                </a:moveTo>
                <a:lnTo>
                  <a:pt x="1517649" y="3263900"/>
                </a:lnTo>
                <a:lnTo>
                  <a:pt x="1537463" y="3277670"/>
                </a:lnTo>
                <a:lnTo>
                  <a:pt x="1555769" y="3290722"/>
                </a:lnTo>
                <a:lnTo>
                  <a:pt x="1588710" y="3316552"/>
                </a:lnTo>
                <a:lnTo>
                  <a:pt x="1618177" y="3345160"/>
                </a:lnTo>
                <a:lnTo>
                  <a:pt x="1645869" y="3380316"/>
                </a:lnTo>
                <a:lnTo>
                  <a:pt x="1652114" y="3389976"/>
                </a:lnTo>
                <a:lnTo>
                  <a:pt x="711199" y="850900"/>
                </a:lnTo>
                <a:lnTo>
                  <a:pt x="0" y="0"/>
                </a:lnTo>
                <a:close/>
              </a:path>
            </a:pathLst>
          </a:custGeom>
          <a:solidFill>
            <a:srgbClr val="B3B373"/>
          </a:solidFill>
        </p:spPr>
        <p:txBody>
          <a:bodyPr wrap="square" lIns="0" tIns="0" rIns="0" bIns="0" rtlCol="0"/>
          <a:lstStyle/>
          <a:p>
            <a:endParaRPr/>
          </a:p>
        </p:txBody>
      </p:sp>
      <p:sp>
        <p:nvSpPr>
          <p:cNvPr id="25" name="object 25"/>
          <p:cNvSpPr/>
          <p:nvPr/>
        </p:nvSpPr>
        <p:spPr>
          <a:xfrm>
            <a:off x="4630750" y="2743194"/>
            <a:ext cx="4318000" cy="3721100"/>
          </a:xfrm>
          <a:custGeom>
            <a:avLst/>
            <a:gdLst/>
            <a:ahLst/>
            <a:cxnLst/>
            <a:rect l="l" t="t" r="r" b="b"/>
            <a:pathLst>
              <a:path w="4318000" h="3721100">
                <a:moveTo>
                  <a:pt x="2362200" y="0"/>
                </a:moveTo>
                <a:lnTo>
                  <a:pt x="0" y="222250"/>
                </a:lnTo>
                <a:lnTo>
                  <a:pt x="1296581" y="3721100"/>
                </a:lnTo>
                <a:lnTo>
                  <a:pt x="4318000" y="3359150"/>
                </a:lnTo>
                <a:lnTo>
                  <a:pt x="2362200" y="0"/>
                </a:lnTo>
                <a:close/>
              </a:path>
            </a:pathLst>
          </a:custGeom>
          <a:solidFill>
            <a:srgbClr val="E8ED9E"/>
          </a:solid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46"/>
            <a:ext cx="10693400" cy="7559758"/>
          </a:xfrm>
          <a:prstGeom prst="rect">
            <a:avLst/>
          </a:prstGeom>
        </p:spPr>
      </p:pic>
      <p:sp>
        <p:nvSpPr>
          <p:cNvPr id="28" name="object 3"/>
          <p:cNvSpPr/>
          <p:nvPr/>
        </p:nvSpPr>
        <p:spPr>
          <a:xfrm>
            <a:off x="868002" y="703069"/>
            <a:ext cx="8060098" cy="2544956"/>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solidFill>
            <a:schemeClr val="bg1"/>
          </a:solidFill>
          <a:ln w="69786">
            <a:solidFill>
              <a:srgbClr val="E7E3E5"/>
            </a:solidFill>
          </a:ln>
        </p:spPr>
        <p:txBody>
          <a:bodyPr wrap="square" lIns="0" tIns="0" rIns="0" bIns="0" rtlCol="0"/>
          <a:lstStyle/>
          <a:p>
            <a:endParaRPr/>
          </a:p>
        </p:txBody>
      </p:sp>
      <p:sp>
        <p:nvSpPr>
          <p:cNvPr id="84" name="object 84"/>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5" name="object 85"/>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6" name="object 86"/>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87" name="object 87"/>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8" name="object 88"/>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9" name="object 89"/>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0" name="object 90"/>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91" name="object 91"/>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92" name="object 92"/>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93" name="object 93"/>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94" name="object 94"/>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95" name="object 95"/>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96" name="object 96"/>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97" name="object 97"/>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98" name="object 98"/>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99" name="object 99"/>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00" name="object 100"/>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101" name="object 101"/>
          <p:cNvSpPr txBox="1">
            <a:spLocks noGrp="1"/>
          </p:cNvSpPr>
          <p:nvPr>
            <p:ph type="title"/>
          </p:nvPr>
        </p:nvSpPr>
        <p:spPr>
          <a:xfrm>
            <a:off x="1388084" y="884886"/>
            <a:ext cx="7463816" cy="2262158"/>
          </a:xfrm>
          <a:prstGeom prst="rect">
            <a:avLst/>
          </a:prstGeom>
        </p:spPr>
        <p:txBody>
          <a:bodyPr vert="horz" wrap="square" lIns="0" tIns="0" rIns="0" bIns="0" rtlCol="0">
            <a:spAutoFit/>
          </a:bodyPr>
          <a:lstStyle/>
          <a:p>
            <a:pPr marL="12700" marR="5080">
              <a:lnSpc>
                <a:spcPct val="100000"/>
              </a:lnSpc>
            </a:pPr>
            <a:r>
              <a:rPr lang="fr-BE" sz="2100" dirty="0"/>
              <a:t>Les autoroutes du réseau électrique s’appellent « lignes à haute tension ».</a:t>
            </a:r>
            <a:br>
              <a:rPr lang="fr-BE" sz="2100" dirty="0"/>
            </a:br>
            <a:r>
              <a:rPr lang="fr-BE" sz="2100" dirty="0"/>
              <a:t>Les routes secondaires sont les lignes à moyenne et basse tension.</a:t>
            </a:r>
            <a:br>
              <a:rPr lang="fr-BE" sz="2100" dirty="0"/>
            </a:br>
            <a:br>
              <a:rPr lang="fr-BE" sz="2100" dirty="0"/>
            </a:br>
            <a:r>
              <a:rPr lang="fr-BE" sz="2100" dirty="0"/>
              <a:t>Les postes à haute tension correspondent aux entrées, sorties et échangeurs où transite toute l’électricité.</a:t>
            </a:r>
          </a:p>
        </p:txBody>
      </p:sp>
      <p:sp>
        <p:nvSpPr>
          <p:cNvPr id="27" name="object 101"/>
          <p:cNvSpPr txBox="1">
            <a:spLocks/>
          </p:cNvSpPr>
          <p:nvPr/>
        </p:nvSpPr>
        <p:spPr>
          <a:xfrm>
            <a:off x="1356873" y="1838653"/>
            <a:ext cx="5377551" cy="923330"/>
          </a:xfrm>
          <a:prstGeom prst="rect">
            <a:avLst/>
          </a:prstGeom>
        </p:spPr>
        <p:txBody>
          <a:bodyPr vert="horz" wrap="square" lIns="0" tIns="0" rIns="0" bIns="0" rtlCol="0">
            <a:spAutoFit/>
          </a:bodyPr>
          <a:lstStyle>
            <a:lvl1pPr>
              <a:defRPr sz="2500" b="1" i="0">
                <a:solidFill>
                  <a:srgbClr val="575756"/>
                </a:solidFill>
                <a:latin typeface="Helvetica"/>
                <a:ea typeface="+mj-ea"/>
                <a:cs typeface="Helvetica"/>
              </a:defRPr>
            </a:lvl1pPr>
          </a:lstStyle>
          <a:p>
            <a:pPr marL="12700" marR="5080"/>
            <a:br>
              <a:rPr lang="fr-BE" sz="2000"/>
            </a:br>
            <a:br>
              <a:rPr lang="fr-BE" sz="2000"/>
            </a:br>
            <a:endParaRPr lang="fr-BE" sz="2000"/>
          </a:p>
        </p:txBody>
      </p:sp>
      <p:sp>
        <p:nvSpPr>
          <p:cNvPr id="3" name="Rectangle 2">
            <a:extLst>
              <a:ext uri="{FF2B5EF4-FFF2-40B4-BE49-F238E27FC236}">
                <a16:creationId xmlns:a16="http://schemas.microsoft.com/office/drawing/2014/main" id="{E4A65C2E-AE1B-45FF-A874-D6A88241B189}"/>
              </a:ext>
            </a:extLst>
          </p:cNvPr>
          <p:cNvSpPr/>
          <p:nvPr/>
        </p:nvSpPr>
        <p:spPr>
          <a:xfrm>
            <a:off x="7785100" y="3857625"/>
            <a:ext cx="685800" cy="228600"/>
          </a:xfrm>
          <a:prstGeom prst="rect">
            <a:avLst/>
          </a:prstGeom>
          <a:solidFill>
            <a:srgbClr val="DD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dirty="0">
                <a:solidFill>
                  <a:srgbClr val="575756"/>
                </a:solidFill>
                <a:latin typeface="Arial" panose="020B0604020202020204" pitchFamily="34" charset="0"/>
                <a:cs typeface="Arial" panose="020B0604020202020204" pitchFamily="34" charset="0"/>
              </a:rPr>
              <a:t>230 v</a:t>
            </a:r>
          </a:p>
        </p:txBody>
      </p:sp>
      <p:sp>
        <p:nvSpPr>
          <p:cNvPr id="4" name="Rectangle 3">
            <a:extLst>
              <a:ext uri="{FF2B5EF4-FFF2-40B4-BE49-F238E27FC236}">
                <a16:creationId xmlns:a16="http://schemas.microsoft.com/office/drawing/2014/main" id="{B0B59501-7812-493F-863A-5AA0FEA0E222}"/>
              </a:ext>
            </a:extLst>
          </p:cNvPr>
          <p:cNvSpPr/>
          <p:nvPr/>
        </p:nvSpPr>
        <p:spPr>
          <a:xfrm>
            <a:off x="6565900" y="6829425"/>
            <a:ext cx="2057400" cy="533400"/>
          </a:xfrm>
          <a:prstGeom prst="rect">
            <a:avLst/>
          </a:prstGeom>
          <a:solidFill>
            <a:srgbClr val="BBCF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26" name="Image 25">
            <a:extLst>
              <a:ext uri="{FF2B5EF4-FFF2-40B4-BE49-F238E27FC236}">
                <a16:creationId xmlns:a16="http://schemas.microsoft.com/office/drawing/2014/main" id="{160F48BC-DEE6-436D-9603-38B9CB8632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6363"/>
          <a:stretch/>
        </p:blipFill>
        <p:spPr>
          <a:xfrm>
            <a:off x="6178955" y="6700467"/>
            <a:ext cx="838200" cy="533400"/>
          </a:xfrm>
          <a:prstGeom prst="rect">
            <a:avLst/>
          </a:prstGeom>
        </p:spPr>
      </p:pic>
      <p:pic>
        <p:nvPicPr>
          <p:cNvPr id="30" name="Image 29">
            <a:extLst>
              <a:ext uri="{FF2B5EF4-FFF2-40B4-BE49-F238E27FC236}">
                <a16:creationId xmlns:a16="http://schemas.microsoft.com/office/drawing/2014/main" id="{0B63206A-FF0D-430E-B7EA-AF5B2A2F28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58844" y="6945174"/>
            <a:ext cx="672711" cy="332151"/>
          </a:xfrm>
          <a:prstGeom prst="rect">
            <a:avLst/>
          </a:prstGeom>
        </p:spPr>
      </p:pic>
      <p:pic>
        <p:nvPicPr>
          <p:cNvPr id="31" name="Image 30">
            <a:extLst>
              <a:ext uri="{FF2B5EF4-FFF2-40B4-BE49-F238E27FC236}">
                <a16:creationId xmlns:a16="http://schemas.microsoft.com/office/drawing/2014/main" id="{74ECE572-CAE1-4351-ACA8-2B9CD454227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73244" y="6661193"/>
            <a:ext cx="900111" cy="90011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 name="Afbeelding 49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0697774" cy="7562850"/>
          </a:xfrm>
          <a:prstGeom prst="rect">
            <a:avLst/>
          </a:prstGeom>
        </p:spPr>
      </p:pic>
      <p:sp>
        <p:nvSpPr>
          <p:cNvPr id="4" name="object 4"/>
          <p:cNvSpPr/>
          <p:nvPr/>
        </p:nvSpPr>
        <p:spPr>
          <a:xfrm>
            <a:off x="805988" y="878733"/>
            <a:ext cx="4845512" cy="709063"/>
          </a:xfrm>
          <a:custGeom>
            <a:avLst/>
            <a:gdLst/>
            <a:ahLst/>
            <a:cxnLst/>
            <a:rect l="l" t="t" r="r" b="b"/>
            <a:pathLst>
              <a:path w="3965575" h="847089">
                <a:moveTo>
                  <a:pt x="3965117" y="0"/>
                </a:moveTo>
                <a:lnTo>
                  <a:pt x="0" y="0"/>
                </a:lnTo>
                <a:lnTo>
                  <a:pt x="0" y="846747"/>
                </a:lnTo>
                <a:lnTo>
                  <a:pt x="3965117" y="846747"/>
                </a:lnTo>
                <a:lnTo>
                  <a:pt x="3965117" y="0"/>
                </a:lnTo>
                <a:close/>
              </a:path>
            </a:pathLst>
          </a:custGeom>
          <a:solidFill>
            <a:srgbClr val="FFFFFF"/>
          </a:solidFill>
        </p:spPr>
        <p:txBody>
          <a:bodyPr wrap="square" lIns="0" tIns="0" rIns="0" bIns="0" rtlCol="0"/>
          <a:lstStyle/>
          <a:p>
            <a:endParaRPr/>
          </a:p>
        </p:txBody>
      </p:sp>
      <p:sp>
        <p:nvSpPr>
          <p:cNvPr id="5" name="object 5"/>
          <p:cNvSpPr/>
          <p:nvPr/>
        </p:nvSpPr>
        <p:spPr>
          <a:xfrm>
            <a:off x="929624" y="755097"/>
            <a:ext cx="4569476" cy="892727"/>
          </a:xfrm>
          <a:custGeom>
            <a:avLst/>
            <a:gdLst/>
            <a:ahLst/>
            <a:cxnLst/>
            <a:rect l="l" t="t" r="r" b="b"/>
            <a:pathLst>
              <a:path w="3717925" h="123825">
                <a:moveTo>
                  <a:pt x="3717848" y="0"/>
                </a:moveTo>
                <a:lnTo>
                  <a:pt x="0" y="0"/>
                </a:lnTo>
                <a:lnTo>
                  <a:pt x="0" y="123634"/>
                </a:lnTo>
                <a:lnTo>
                  <a:pt x="3717848" y="123634"/>
                </a:lnTo>
                <a:lnTo>
                  <a:pt x="3717848" y="0"/>
                </a:lnTo>
                <a:close/>
              </a:path>
            </a:pathLst>
          </a:custGeom>
          <a:solidFill>
            <a:srgbClr val="FFFFFF"/>
          </a:solidFill>
        </p:spPr>
        <p:txBody>
          <a:bodyPr wrap="square" lIns="0" tIns="0" rIns="0" bIns="0" rtlCol="0"/>
          <a:lstStyle/>
          <a:p>
            <a:endParaRPr/>
          </a:p>
        </p:txBody>
      </p:sp>
      <p:sp>
        <p:nvSpPr>
          <p:cNvPr id="6" name="object 6"/>
          <p:cNvSpPr/>
          <p:nvPr/>
        </p:nvSpPr>
        <p:spPr>
          <a:xfrm>
            <a:off x="805989" y="755098"/>
            <a:ext cx="4845511" cy="892727"/>
          </a:xfrm>
          <a:custGeom>
            <a:avLst/>
            <a:gdLst/>
            <a:ahLst/>
            <a:cxnLst/>
            <a:rect l="l" t="t" r="r" b="b"/>
            <a:pathLst>
              <a:path w="3965575" h="1094105">
                <a:moveTo>
                  <a:pt x="123634" y="0"/>
                </a:moveTo>
                <a:lnTo>
                  <a:pt x="123634" y="123634"/>
                </a:lnTo>
                <a:lnTo>
                  <a:pt x="0" y="123634"/>
                </a:lnTo>
                <a:lnTo>
                  <a:pt x="0" y="970381"/>
                </a:lnTo>
                <a:lnTo>
                  <a:pt x="123634" y="970381"/>
                </a:lnTo>
                <a:lnTo>
                  <a:pt x="123634" y="1094016"/>
                </a:lnTo>
                <a:lnTo>
                  <a:pt x="3841483" y="1094016"/>
                </a:lnTo>
                <a:lnTo>
                  <a:pt x="3841483" y="970381"/>
                </a:lnTo>
                <a:lnTo>
                  <a:pt x="3965117" y="970381"/>
                </a:lnTo>
                <a:lnTo>
                  <a:pt x="3965117" y="123634"/>
                </a:lnTo>
                <a:lnTo>
                  <a:pt x="3841483" y="123634"/>
                </a:lnTo>
                <a:lnTo>
                  <a:pt x="3841483" y="0"/>
                </a:lnTo>
                <a:lnTo>
                  <a:pt x="123634" y="0"/>
                </a:lnTo>
                <a:close/>
              </a:path>
            </a:pathLst>
          </a:custGeom>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460500" y="885825"/>
            <a:ext cx="3882415" cy="646331"/>
          </a:xfrm>
          <a:prstGeom prst="rect">
            <a:avLst/>
          </a:prstGeom>
        </p:spPr>
        <p:txBody>
          <a:bodyPr vert="horz" wrap="square" lIns="0" tIns="0" rIns="0" bIns="0" rtlCol="0">
            <a:spAutoFit/>
          </a:bodyPr>
          <a:lstStyle/>
          <a:p>
            <a:pPr marL="12700" marR="5080">
              <a:lnSpc>
                <a:spcPct val="100000"/>
              </a:lnSpc>
            </a:pPr>
            <a:r>
              <a:rPr lang="fr-BE" sz="2100" dirty="0"/>
              <a:t>Raccordez toutes les maisons à la source d’énergie</a:t>
            </a:r>
          </a:p>
        </p:txBody>
      </p:sp>
    </p:spTree>
    <p:extLst>
      <p:ext uri="{BB962C8B-B14F-4D97-AF65-F5344CB8AC3E}">
        <p14:creationId xmlns:p14="http://schemas.microsoft.com/office/powerpoint/2010/main" val="2433116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8" name="Afbeelding 56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0697774" cy="7562850"/>
          </a:xfrm>
          <a:prstGeom prst="rect">
            <a:avLst/>
          </a:prstGeom>
        </p:spPr>
      </p:pic>
      <p:sp>
        <p:nvSpPr>
          <p:cNvPr id="489" name="object 489"/>
          <p:cNvSpPr/>
          <p:nvPr/>
        </p:nvSpPr>
        <p:spPr>
          <a:xfrm>
            <a:off x="929623" y="1571626"/>
            <a:ext cx="4721877" cy="228600"/>
          </a:xfrm>
          <a:custGeom>
            <a:avLst/>
            <a:gdLst/>
            <a:ahLst/>
            <a:cxnLst/>
            <a:rect l="l" t="t" r="r" b="b"/>
            <a:pathLst>
              <a:path w="5907405" h="123825">
                <a:moveTo>
                  <a:pt x="5906922" y="0"/>
                </a:moveTo>
                <a:lnTo>
                  <a:pt x="0" y="0"/>
                </a:lnTo>
                <a:lnTo>
                  <a:pt x="0" y="123634"/>
                </a:lnTo>
                <a:lnTo>
                  <a:pt x="5906922" y="123634"/>
                </a:lnTo>
                <a:lnTo>
                  <a:pt x="5906922" y="0"/>
                </a:lnTo>
                <a:close/>
              </a:path>
            </a:pathLst>
          </a:custGeom>
          <a:solidFill>
            <a:srgbClr val="FFFFFF"/>
          </a:solidFill>
        </p:spPr>
        <p:txBody>
          <a:bodyPr wrap="square" lIns="0" tIns="0" rIns="0" bIns="0" rtlCol="0"/>
          <a:lstStyle/>
          <a:p>
            <a:endParaRPr/>
          </a:p>
        </p:txBody>
      </p:sp>
      <p:sp>
        <p:nvSpPr>
          <p:cNvPr id="490" name="object 490"/>
          <p:cNvSpPr/>
          <p:nvPr/>
        </p:nvSpPr>
        <p:spPr>
          <a:xfrm>
            <a:off x="805988" y="927839"/>
            <a:ext cx="6369512" cy="737738"/>
          </a:xfrm>
          <a:custGeom>
            <a:avLst/>
            <a:gdLst/>
            <a:ahLst/>
            <a:cxnLst/>
            <a:rect l="l" t="t" r="r" b="b"/>
            <a:pathLst>
              <a:path w="6154420" h="847089">
                <a:moveTo>
                  <a:pt x="6154191" y="0"/>
                </a:moveTo>
                <a:lnTo>
                  <a:pt x="0" y="0"/>
                </a:lnTo>
                <a:lnTo>
                  <a:pt x="0" y="846747"/>
                </a:lnTo>
                <a:lnTo>
                  <a:pt x="6154191" y="846747"/>
                </a:lnTo>
                <a:lnTo>
                  <a:pt x="6154191" y="0"/>
                </a:lnTo>
                <a:close/>
              </a:path>
            </a:pathLst>
          </a:custGeom>
          <a:solidFill>
            <a:srgbClr val="FFFFFF"/>
          </a:solidFill>
        </p:spPr>
        <p:txBody>
          <a:bodyPr wrap="square" lIns="0" tIns="0" rIns="0" bIns="0" rtlCol="0"/>
          <a:lstStyle/>
          <a:p>
            <a:endParaRPr/>
          </a:p>
        </p:txBody>
      </p:sp>
      <p:sp>
        <p:nvSpPr>
          <p:cNvPr id="491" name="object 491"/>
          <p:cNvSpPr/>
          <p:nvPr/>
        </p:nvSpPr>
        <p:spPr>
          <a:xfrm>
            <a:off x="929623" y="793814"/>
            <a:ext cx="6093477" cy="1006411"/>
          </a:xfrm>
          <a:custGeom>
            <a:avLst/>
            <a:gdLst/>
            <a:ahLst/>
            <a:cxnLst/>
            <a:rect l="l" t="t" r="r" b="b"/>
            <a:pathLst>
              <a:path w="5907405" h="123825">
                <a:moveTo>
                  <a:pt x="5906922" y="0"/>
                </a:moveTo>
                <a:lnTo>
                  <a:pt x="0" y="0"/>
                </a:lnTo>
                <a:lnTo>
                  <a:pt x="0" y="123634"/>
                </a:lnTo>
                <a:lnTo>
                  <a:pt x="5906922" y="123634"/>
                </a:lnTo>
                <a:lnTo>
                  <a:pt x="5906922" y="0"/>
                </a:lnTo>
                <a:close/>
              </a:path>
            </a:pathLst>
          </a:custGeom>
          <a:solidFill>
            <a:srgbClr val="FFFFFF"/>
          </a:solidFill>
        </p:spPr>
        <p:txBody>
          <a:bodyPr wrap="square" lIns="0" tIns="0" rIns="0" bIns="0" rtlCol="0"/>
          <a:lstStyle/>
          <a:p>
            <a:endParaRPr/>
          </a:p>
        </p:txBody>
      </p:sp>
      <p:sp>
        <p:nvSpPr>
          <p:cNvPr id="492" name="object 492"/>
          <p:cNvSpPr/>
          <p:nvPr/>
        </p:nvSpPr>
        <p:spPr>
          <a:xfrm>
            <a:off x="774700" y="793814"/>
            <a:ext cx="6400800" cy="1006411"/>
          </a:xfrm>
          <a:custGeom>
            <a:avLst/>
            <a:gdLst/>
            <a:ahLst/>
            <a:cxnLst/>
            <a:rect l="l" t="t" r="r" b="b"/>
            <a:pathLst>
              <a:path w="6154420" h="1094105">
                <a:moveTo>
                  <a:pt x="123634" y="0"/>
                </a:moveTo>
                <a:lnTo>
                  <a:pt x="123634" y="123634"/>
                </a:lnTo>
                <a:lnTo>
                  <a:pt x="0" y="123634"/>
                </a:lnTo>
                <a:lnTo>
                  <a:pt x="0" y="970381"/>
                </a:lnTo>
                <a:lnTo>
                  <a:pt x="123634" y="970381"/>
                </a:lnTo>
                <a:lnTo>
                  <a:pt x="123634" y="1094016"/>
                </a:lnTo>
                <a:lnTo>
                  <a:pt x="6030556" y="1094016"/>
                </a:lnTo>
                <a:lnTo>
                  <a:pt x="6030556" y="970381"/>
                </a:lnTo>
                <a:lnTo>
                  <a:pt x="6154191" y="970381"/>
                </a:lnTo>
                <a:lnTo>
                  <a:pt x="6154191" y="123634"/>
                </a:lnTo>
                <a:lnTo>
                  <a:pt x="6030556" y="123634"/>
                </a:lnTo>
                <a:lnTo>
                  <a:pt x="6030556" y="0"/>
                </a:lnTo>
                <a:lnTo>
                  <a:pt x="123634" y="0"/>
                </a:lnTo>
                <a:close/>
              </a:path>
            </a:pathLst>
          </a:custGeom>
          <a:ln w="69786">
            <a:solidFill>
              <a:srgbClr val="E6E3E4"/>
            </a:solidFill>
          </a:ln>
        </p:spPr>
        <p:txBody>
          <a:bodyPr wrap="square" lIns="0" tIns="0" rIns="0" bIns="0" rtlCol="0"/>
          <a:lstStyle/>
          <a:p>
            <a:endParaRPr/>
          </a:p>
        </p:txBody>
      </p:sp>
      <p:sp>
        <p:nvSpPr>
          <p:cNvPr id="493" name="object 49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94" name="object 49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495" name="object 49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496" name="object 49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497" name="object 49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498" name="object 49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499" name="object 49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00" name="object 50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01" name="object 50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02" name="object 50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503" name="object 50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504" name="object 50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505" name="object 50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506" name="object 50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507" name="object 50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508" name="object 50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509" name="object 50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510" name="object 510"/>
          <p:cNvSpPr txBox="1">
            <a:spLocks noGrp="1"/>
          </p:cNvSpPr>
          <p:nvPr>
            <p:ph type="title"/>
          </p:nvPr>
        </p:nvSpPr>
        <p:spPr>
          <a:xfrm>
            <a:off x="1384300" y="962025"/>
            <a:ext cx="5448943" cy="646331"/>
          </a:xfrm>
          <a:prstGeom prst="rect">
            <a:avLst/>
          </a:prstGeom>
        </p:spPr>
        <p:txBody>
          <a:bodyPr vert="horz" wrap="square" lIns="0" tIns="0" rIns="0" bIns="0" rtlCol="0">
            <a:spAutoFit/>
          </a:bodyPr>
          <a:lstStyle/>
          <a:p>
            <a:pPr marL="12700" marR="5080">
              <a:lnSpc>
                <a:spcPct val="100000"/>
              </a:lnSpc>
            </a:pPr>
            <a:r>
              <a:rPr lang="fr-BE" sz="2100" dirty="0"/>
              <a:t>Raccordez toutes les maisons à la source d’énergie via un poste intermédiaire</a:t>
            </a:r>
          </a:p>
        </p:txBody>
      </p:sp>
    </p:spTree>
    <p:extLst>
      <p:ext uri="{BB962C8B-B14F-4D97-AF65-F5344CB8AC3E}">
        <p14:creationId xmlns:p14="http://schemas.microsoft.com/office/powerpoint/2010/main" val="9333386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65263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6051178" cy="743212"/>
          </a:xfrm>
          <a:prstGeom prst="rect">
            <a:avLst/>
          </a:prstGeom>
        </p:spPr>
        <p:txBody>
          <a:bodyPr vert="horz" wrap="square" lIns="0" tIns="95944" rIns="0" bIns="0" rtlCol="0">
            <a:spAutoFit/>
          </a:bodyPr>
          <a:lstStyle/>
          <a:p>
            <a:pPr marL="8255" algn="ctr">
              <a:lnSpc>
                <a:spcPct val="100000"/>
              </a:lnSpc>
            </a:pPr>
            <a:r>
              <a:rPr lang="fr-BE" sz="2100" dirty="0"/>
              <a:t>Ce kit pédagogique comporte cinq modules :</a:t>
            </a:r>
            <a:br>
              <a:rPr lang="fr-BE" sz="2100" dirty="0"/>
            </a:br>
            <a:endParaRPr lang="fr-BE" sz="21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795910"/>
          </a:xfrm>
          <a:prstGeom prst="rect">
            <a:avLst/>
          </a:prstGeom>
        </p:spPr>
        <p:txBody>
          <a:bodyPr vert="horz" wrap="square" lIns="0" tIns="0" rIns="0" bIns="0" rtlCol="0">
            <a:spAutoFit/>
          </a:bodyPr>
          <a:lstStyle/>
          <a:p>
            <a:pPr algn="ctr">
              <a:spcBef>
                <a:spcPts val="4100"/>
              </a:spcBef>
            </a:pPr>
            <a:r>
              <a:rPr lang="fr-BE" sz="2200" b="1" dirty="0">
                <a:solidFill>
                  <a:srgbClr val="575756"/>
                </a:solidFill>
                <a:latin typeface="Helvetica"/>
                <a:cs typeface="Helvetica"/>
              </a:rPr>
              <a:t>1. Le climat s’emballe – le changement climatique</a:t>
            </a:r>
          </a:p>
          <a:p>
            <a:pPr marL="635" algn="ctr">
              <a:spcBef>
                <a:spcPts val="4100"/>
              </a:spcBef>
            </a:pPr>
            <a:r>
              <a:rPr lang="fr-BE" sz="2200" b="1" dirty="0">
                <a:solidFill>
                  <a:srgbClr val="575756"/>
                </a:solidFill>
                <a:latin typeface="Helvetica"/>
                <a:cs typeface="Helvetica"/>
              </a:rPr>
              <a:t>2. L’énergie – à quoi sert-elle ?</a:t>
            </a:r>
          </a:p>
          <a:p>
            <a:pPr algn="ctr">
              <a:spcBef>
                <a:spcPts val="4100"/>
              </a:spcBef>
            </a:pPr>
            <a:r>
              <a:rPr lang="fr-BE" sz="2200" b="1" dirty="0">
                <a:solidFill>
                  <a:srgbClr val="575756"/>
                </a:solidFill>
                <a:latin typeface="Helvetica"/>
                <a:cs typeface="Helvetica"/>
              </a:rPr>
              <a:t>3. L’énergie – d'où vient-elle ?</a:t>
            </a:r>
          </a:p>
          <a:p>
            <a:pPr algn="ctr">
              <a:spcBef>
                <a:spcPts val="4100"/>
              </a:spcBef>
            </a:pPr>
            <a:r>
              <a:rPr lang="fr-BE" sz="2200" b="1" dirty="0">
                <a:solidFill>
                  <a:srgbClr val="575756"/>
                </a:solidFill>
                <a:latin typeface="Helvetica"/>
                <a:cs typeface="Helvetica"/>
              </a:rPr>
              <a:t>4. L’électricité – comment arrive-t-elle jusqu’à ta maison ?</a:t>
            </a:r>
          </a:p>
          <a:p>
            <a:pPr algn="ctr">
              <a:spcBef>
                <a:spcPts val="4100"/>
              </a:spcBef>
            </a:pPr>
            <a:r>
              <a:rPr lang="fr-BE" sz="2200" b="1" dirty="0">
                <a:solidFill>
                  <a:srgbClr val="575756"/>
                </a:solidFill>
                <a:latin typeface="Helvetica"/>
                <a:cs typeface="Helvetica"/>
              </a:rPr>
              <a:t>5. Quelque chose doit changer – la transition énergétique  </a:t>
            </a:r>
          </a:p>
        </p:txBody>
      </p:sp>
    </p:spTree>
    <p:extLst>
      <p:ext uri="{BB962C8B-B14F-4D97-AF65-F5344CB8AC3E}">
        <p14:creationId xmlns:p14="http://schemas.microsoft.com/office/powerpoint/2010/main" val="17267319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621088" cy="3710156"/>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9500" y="3086512"/>
            <a:ext cx="3969041" cy="1585434"/>
          </a:xfrm>
          <a:prstGeom prst="rect">
            <a:avLst/>
          </a:prstGeom>
        </p:spPr>
        <p:txBody>
          <a:bodyPr vert="horz" wrap="square" lIns="0" tIns="0" rIns="0" bIns="0" rtlCol="0">
            <a:spAutoFit/>
          </a:bodyPr>
          <a:lstStyle/>
          <a:p>
            <a:pPr marL="12700" marR="5080" algn="ctr">
              <a:lnSpc>
                <a:spcPct val="100600"/>
              </a:lnSpc>
            </a:pPr>
            <a:r>
              <a:rPr lang="fr-BE" sz="3400" b="1">
                <a:solidFill>
                  <a:srgbClr val="575756"/>
                </a:solidFill>
                <a:latin typeface="Helvetica"/>
                <a:cs typeface="Helvetica"/>
              </a:rPr>
              <a:t>Quelque chose doit changer –  </a:t>
            </a:r>
          </a:p>
          <a:p>
            <a:pPr marL="12700" marR="5080" algn="ctr">
              <a:lnSpc>
                <a:spcPct val="100600"/>
              </a:lnSpc>
            </a:pPr>
            <a:r>
              <a:rPr lang="fr-BE" sz="3400" b="1">
                <a:solidFill>
                  <a:srgbClr val="575756"/>
                </a:solidFill>
                <a:latin typeface="Helvetica"/>
                <a:cs typeface="Helvetica"/>
              </a:rPr>
              <a:t>la transition énergétique</a:t>
            </a: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69359"/>
          </a:xfrm>
          <a:prstGeom prst="rect">
            <a:avLst/>
          </a:prstGeom>
        </p:spPr>
        <p:txBody>
          <a:bodyPr vert="horz" wrap="square" lIns="0" tIns="0" rIns="0" bIns="0" rtlCol="0">
            <a:spAutoFit/>
          </a:bodyPr>
          <a:lstStyle/>
          <a:p>
            <a:pPr marL="12700">
              <a:lnSpc>
                <a:spcPct val="100000"/>
              </a:lnSpc>
            </a:pPr>
            <a:r>
              <a:rPr lang="fr-BE" sz="3050" b="1">
                <a:solidFill>
                  <a:srgbClr val="575756"/>
                </a:solidFill>
                <a:latin typeface="Helvetica"/>
                <a:cs typeface="Helvetica"/>
              </a:rPr>
              <a:t>5</a:t>
            </a:r>
          </a:p>
        </p:txBody>
      </p:sp>
      <p:grpSp>
        <p:nvGrpSpPr>
          <p:cNvPr id="18" name="Groeperen 17"/>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2"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fr-BE" sz="2400">
                <a:solidFill>
                  <a:srgbClr val="575756"/>
                </a:solidFill>
                <a:latin typeface="Helvetica"/>
                <a:cs typeface="Helvetica"/>
              </a:rPr>
              <a:t>Retour</a:t>
            </a:r>
          </a:p>
        </p:txBody>
      </p:sp>
      <p:sp>
        <p:nvSpPr>
          <p:cNvPr id="23" name="Afgeronde rechthoek 22">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fr-BE" sz="2800" b="1">
                <a:solidFill>
                  <a:srgbClr val="575756"/>
                </a:solidFill>
                <a:latin typeface="Helvetica"/>
                <a:cs typeface="Helvetica"/>
              </a:rPr>
              <a:t>DÉBUT</a:t>
            </a: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2257425"/>
            <a:ext cx="2721629" cy="375059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88084" y="542539"/>
            <a:ext cx="5254015" cy="321614"/>
          </a:xfrm>
          <a:prstGeom prst="rect">
            <a:avLst/>
          </a:prstGeom>
        </p:spPr>
        <p:txBody>
          <a:bodyPr vert="horz" wrap="square" lIns="0" tIns="0" rIns="0" bIns="0" rtlCol="0">
            <a:spAutoFit/>
          </a:bodyPr>
          <a:lstStyle/>
          <a:p>
            <a:pPr marL="33655">
              <a:lnSpc>
                <a:spcPct val="100000"/>
              </a:lnSpc>
            </a:pPr>
            <a:r>
              <a:rPr lang="fr-BE" sz="2100" dirty="0"/>
              <a:t>Qu’est-ce que la transition énergétique ?</a:t>
            </a:r>
          </a:p>
        </p:txBody>
      </p:sp>
      <p:sp>
        <p:nvSpPr>
          <p:cNvPr id="5" name="object 5"/>
          <p:cNvSpPr/>
          <p:nvPr/>
        </p:nvSpPr>
        <p:spPr>
          <a:xfrm>
            <a:off x="805988" y="428625"/>
            <a:ext cx="6217112" cy="565035"/>
          </a:xfrm>
          <a:custGeom>
            <a:avLst/>
            <a:gdLst/>
            <a:ahLst/>
            <a:cxnLst/>
            <a:rect l="l" t="t" r="r" b="b"/>
            <a:pathLst>
              <a:path w="4055110" h="701040">
                <a:moveTo>
                  <a:pt x="123634" y="0"/>
                </a:moveTo>
                <a:lnTo>
                  <a:pt x="123634" y="123634"/>
                </a:lnTo>
                <a:lnTo>
                  <a:pt x="0" y="123634"/>
                </a:lnTo>
                <a:lnTo>
                  <a:pt x="0" y="577367"/>
                </a:lnTo>
                <a:lnTo>
                  <a:pt x="123634" y="577367"/>
                </a:lnTo>
                <a:lnTo>
                  <a:pt x="123634" y="701001"/>
                </a:lnTo>
                <a:lnTo>
                  <a:pt x="3931488" y="701001"/>
                </a:lnTo>
                <a:lnTo>
                  <a:pt x="3931488" y="577367"/>
                </a:lnTo>
                <a:lnTo>
                  <a:pt x="4055122" y="577367"/>
                </a:lnTo>
                <a:lnTo>
                  <a:pt x="4055122" y="123634"/>
                </a:lnTo>
                <a:lnTo>
                  <a:pt x="3931488" y="123634"/>
                </a:lnTo>
                <a:lnTo>
                  <a:pt x="3931488" y="0"/>
                </a:lnTo>
                <a:lnTo>
                  <a:pt x="123634" y="0"/>
                </a:lnTo>
                <a:close/>
              </a:path>
            </a:pathLst>
          </a:custGeom>
          <a:ln w="69786">
            <a:solidFill>
              <a:srgbClr val="E6E3E4"/>
            </a:solidFill>
          </a:ln>
        </p:spPr>
        <p:txBody>
          <a:bodyPr wrap="square" lIns="0" tIns="0" rIns="0" bIns="0" rtlCol="0"/>
          <a:lstStyle/>
          <a:p>
            <a:endParaRPr/>
          </a:p>
        </p:txBody>
      </p:sp>
      <p:sp>
        <p:nvSpPr>
          <p:cNvPr id="6" name="object 6"/>
          <p:cNvSpPr/>
          <p:nvPr/>
        </p:nvSpPr>
        <p:spPr>
          <a:xfrm>
            <a:off x="562207" y="251201"/>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7" name="object 7"/>
          <p:cNvSpPr/>
          <p:nvPr/>
        </p:nvSpPr>
        <p:spPr>
          <a:xfrm>
            <a:off x="648799" y="309033"/>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 name="object 8"/>
          <p:cNvSpPr/>
          <p:nvPr/>
        </p:nvSpPr>
        <p:spPr>
          <a:xfrm>
            <a:off x="457203" y="130729"/>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9" name="object 9"/>
          <p:cNvSpPr/>
          <p:nvPr/>
        </p:nvSpPr>
        <p:spPr>
          <a:xfrm>
            <a:off x="517015" y="206081"/>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0" name="object 10"/>
          <p:cNvSpPr/>
          <p:nvPr/>
        </p:nvSpPr>
        <p:spPr>
          <a:xfrm>
            <a:off x="801635" y="763251"/>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1" name="object 11"/>
          <p:cNvSpPr/>
          <p:nvPr/>
        </p:nvSpPr>
        <p:spPr>
          <a:xfrm>
            <a:off x="810045" y="790164"/>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2" name="object 12"/>
          <p:cNvSpPr/>
          <p:nvPr/>
        </p:nvSpPr>
        <p:spPr>
          <a:xfrm>
            <a:off x="822109" y="817496"/>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3" name="object 13"/>
          <p:cNvSpPr/>
          <p:nvPr/>
        </p:nvSpPr>
        <p:spPr>
          <a:xfrm>
            <a:off x="734259" y="368702"/>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4" name="object 14"/>
          <p:cNvSpPr/>
          <p:nvPr/>
        </p:nvSpPr>
        <p:spPr>
          <a:xfrm>
            <a:off x="734259" y="368702"/>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5" name="object 15"/>
          <p:cNvSpPr/>
          <p:nvPr/>
        </p:nvSpPr>
        <p:spPr>
          <a:xfrm>
            <a:off x="814391" y="547577"/>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6" name="object 16"/>
          <p:cNvSpPr/>
          <p:nvPr/>
        </p:nvSpPr>
        <p:spPr>
          <a:xfrm>
            <a:off x="1076008" y="353271"/>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7" name="object 17"/>
          <p:cNvSpPr/>
          <p:nvPr/>
        </p:nvSpPr>
        <p:spPr>
          <a:xfrm>
            <a:off x="559470" y="353551"/>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8" name="object 18"/>
          <p:cNvSpPr/>
          <p:nvPr/>
        </p:nvSpPr>
        <p:spPr>
          <a:xfrm>
            <a:off x="1026213" y="276161"/>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9" name="object 19"/>
          <p:cNvSpPr/>
          <p:nvPr/>
        </p:nvSpPr>
        <p:spPr>
          <a:xfrm>
            <a:off x="632912" y="272193"/>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0" name="object 20"/>
          <p:cNvSpPr/>
          <p:nvPr/>
        </p:nvSpPr>
        <p:spPr>
          <a:xfrm>
            <a:off x="950587" y="223459"/>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1" name="object 21"/>
          <p:cNvSpPr/>
          <p:nvPr/>
        </p:nvSpPr>
        <p:spPr>
          <a:xfrm>
            <a:off x="724889" y="223457"/>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2" name="object 22"/>
          <p:cNvSpPr/>
          <p:nvPr/>
        </p:nvSpPr>
        <p:spPr>
          <a:xfrm>
            <a:off x="845460" y="204789"/>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grpSp>
        <p:nvGrpSpPr>
          <p:cNvPr id="24" name="Groupe 23">
            <a:extLst>
              <a:ext uri="{FF2B5EF4-FFF2-40B4-BE49-F238E27FC236}">
                <a16:creationId xmlns:a16="http://schemas.microsoft.com/office/drawing/2014/main" id="{DBAAA6E3-2C8B-4734-AAE4-2E174F1CECE9}"/>
              </a:ext>
            </a:extLst>
          </p:cNvPr>
          <p:cNvGrpSpPr/>
          <p:nvPr/>
        </p:nvGrpSpPr>
        <p:grpSpPr>
          <a:xfrm>
            <a:off x="712235" y="3570535"/>
            <a:ext cx="481231" cy="528070"/>
            <a:chOff x="712235" y="3570535"/>
            <a:chExt cx="481231" cy="528070"/>
          </a:xfrm>
        </p:grpSpPr>
        <p:sp>
          <p:nvSpPr>
            <p:cNvPr id="29" name="object 8"/>
            <p:cNvSpPr/>
            <p:nvPr/>
          </p:nvSpPr>
          <p:spPr>
            <a:xfrm>
              <a:off x="722446" y="3610540"/>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30" name="object 9"/>
            <p:cNvSpPr/>
            <p:nvPr/>
          </p:nvSpPr>
          <p:spPr>
            <a:xfrm>
              <a:off x="712235" y="3607352"/>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59"/>
                  </a:lnTo>
                  <a:lnTo>
                    <a:pt x="34756" y="378173"/>
                  </a:lnTo>
                  <a:lnTo>
                    <a:pt x="90106" y="394807"/>
                  </a:lnTo>
                  <a:lnTo>
                    <a:pt x="157679" y="403047"/>
                  </a:lnTo>
                  <a:lnTo>
                    <a:pt x="194716" y="404113"/>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2"/>
                  </a:lnTo>
                  <a:lnTo>
                    <a:pt x="263834" y="380880"/>
                  </a:lnTo>
                  <a:lnTo>
                    <a:pt x="194716" y="384860"/>
                  </a:lnTo>
                  <a:lnTo>
                    <a:pt x="336359" y="384860"/>
                  </a:lnTo>
                  <a:lnTo>
                    <a:pt x="354676" y="378173"/>
                  </a:lnTo>
                  <a:lnTo>
                    <a:pt x="373841" y="366929"/>
                  </a:lnTo>
                  <a:lnTo>
                    <a:pt x="385499" y="354269"/>
                  </a:lnTo>
                  <a:lnTo>
                    <a:pt x="389432" y="340359"/>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32" name="object 10"/>
            <p:cNvSpPr/>
            <p:nvPr/>
          </p:nvSpPr>
          <p:spPr>
            <a:xfrm>
              <a:off x="801328" y="3580154"/>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33" name="object 11"/>
            <p:cNvSpPr/>
            <p:nvPr/>
          </p:nvSpPr>
          <p:spPr>
            <a:xfrm>
              <a:off x="791115" y="3570535"/>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sp>
          <p:nvSpPr>
            <p:cNvPr id="34" name="object 12"/>
            <p:cNvSpPr/>
            <p:nvPr/>
          </p:nvSpPr>
          <p:spPr>
            <a:xfrm>
              <a:off x="813785" y="3697299"/>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35" name="object 13"/>
            <p:cNvSpPr/>
            <p:nvPr/>
          </p:nvSpPr>
          <p:spPr>
            <a:xfrm>
              <a:off x="803576" y="3694110"/>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60"/>
                  </a:lnTo>
                  <a:lnTo>
                    <a:pt x="34756" y="378173"/>
                  </a:lnTo>
                  <a:lnTo>
                    <a:pt x="90106" y="394807"/>
                  </a:lnTo>
                  <a:lnTo>
                    <a:pt x="157679" y="403047"/>
                  </a:lnTo>
                  <a:lnTo>
                    <a:pt x="194716" y="404114"/>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3"/>
                  </a:lnTo>
                  <a:lnTo>
                    <a:pt x="263834" y="380880"/>
                  </a:lnTo>
                  <a:lnTo>
                    <a:pt x="194716" y="384860"/>
                  </a:lnTo>
                  <a:lnTo>
                    <a:pt x="336359" y="384860"/>
                  </a:lnTo>
                  <a:lnTo>
                    <a:pt x="354676" y="378173"/>
                  </a:lnTo>
                  <a:lnTo>
                    <a:pt x="373841" y="366929"/>
                  </a:lnTo>
                  <a:lnTo>
                    <a:pt x="385499" y="354269"/>
                  </a:lnTo>
                  <a:lnTo>
                    <a:pt x="389432" y="340360"/>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36" name="object 14"/>
            <p:cNvSpPr/>
            <p:nvPr/>
          </p:nvSpPr>
          <p:spPr>
            <a:xfrm>
              <a:off x="892669" y="3666310"/>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37" name="object 15"/>
            <p:cNvSpPr/>
            <p:nvPr/>
          </p:nvSpPr>
          <p:spPr>
            <a:xfrm>
              <a:off x="882456" y="3656692"/>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grpSp>
      <p:grpSp>
        <p:nvGrpSpPr>
          <p:cNvPr id="23" name="Groupe 22">
            <a:extLst>
              <a:ext uri="{FF2B5EF4-FFF2-40B4-BE49-F238E27FC236}">
                <a16:creationId xmlns:a16="http://schemas.microsoft.com/office/drawing/2014/main" id="{005D191C-38B9-42AE-814F-C15709CE2ED1}"/>
              </a:ext>
            </a:extLst>
          </p:cNvPr>
          <p:cNvGrpSpPr/>
          <p:nvPr/>
        </p:nvGrpSpPr>
        <p:grpSpPr>
          <a:xfrm>
            <a:off x="822141" y="2654217"/>
            <a:ext cx="279400" cy="572135"/>
            <a:chOff x="822141" y="2654217"/>
            <a:chExt cx="279400" cy="572135"/>
          </a:xfrm>
        </p:grpSpPr>
        <p:sp>
          <p:nvSpPr>
            <p:cNvPr id="38" name="object 16"/>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39" name="object 17"/>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4" name="Groupe 3">
            <a:extLst>
              <a:ext uri="{FF2B5EF4-FFF2-40B4-BE49-F238E27FC236}">
                <a16:creationId xmlns:a16="http://schemas.microsoft.com/office/drawing/2014/main" id="{410C7EE4-D425-4E4D-B9F1-159364F8507F}"/>
              </a:ext>
            </a:extLst>
          </p:cNvPr>
          <p:cNvGrpSpPr/>
          <p:nvPr/>
        </p:nvGrpSpPr>
        <p:grpSpPr>
          <a:xfrm>
            <a:off x="660990" y="1930952"/>
            <a:ext cx="628077" cy="572452"/>
            <a:chOff x="660990" y="1930952"/>
            <a:chExt cx="628077" cy="572452"/>
          </a:xfrm>
        </p:grpSpPr>
        <p:sp>
          <p:nvSpPr>
            <p:cNvPr id="40" name="object 18"/>
            <p:cNvSpPr/>
            <p:nvPr/>
          </p:nvSpPr>
          <p:spPr>
            <a:xfrm>
              <a:off x="706374" y="2048659"/>
              <a:ext cx="528955" cy="336550"/>
            </a:xfrm>
            <a:custGeom>
              <a:avLst/>
              <a:gdLst/>
              <a:ahLst/>
              <a:cxnLst/>
              <a:rect l="l" t="t" r="r" b="b"/>
              <a:pathLst>
                <a:path w="528954" h="336550">
                  <a:moveTo>
                    <a:pt x="528612" y="0"/>
                  </a:moveTo>
                  <a:lnTo>
                    <a:pt x="0" y="0"/>
                  </a:lnTo>
                  <a:lnTo>
                    <a:pt x="41897" y="336321"/>
                  </a:lnTo>
                  <a:lnTo>
                    <a:pt x="487946" y="336321"/>
                  </a:lnTo>
                  <a:lnTo>
                    <a:pt x="528612" y="0"/>
                  </a:lnTo>
                  <a:close/>
                </a:path>
              </a:pathLst>
            </a:custGeom>
            <a:solidFill>
              <a:srgbClr val="778288"/>
            </a:solidFill>
          </p:spPr>
          <p:txBody>
            <a:bodyPr wrap="square" lIns="0" tIns="0" rIns="0" bIns="0" rtlCol="0"/>
            <a:lstStyle/>
            <a:p>
              <a:endParaRPr/>
            </a:p>
          </p:txBody>
        </p:sp>
        <p:sp>
          <p:nvSpPr>
            <p:cNvPr id="41" name="object 19"/>
            <p:cNvSpPr/>
            <p:nvPr/>
          </p:nvSpPr>
          <p:spPr>
            <a:xfrm>
              <a:off x="696468" y="2039253"/>
              <a:ext cx="548640" cy="355600"/>
            </a:xfrm>
            <a:custGeom>
              <a:avLst/>
              <a:gdLst/>
              <a:ahLst/>
              <a:cxnLst/>
              <a:rect l="l" t="t" r="r" b="b"/>
              <a:pathLst>
                <a:path w="548639" h="355600">
                  <a:moveTo>
                    <a:pt x="541273" y="0"/>
                  </a:moveTo>
                  <a:lnTo>
                    <a:pt x="7137" y="0"/>
                  </a:lnTo>
                  <a:lnTo>
                    <a:pt x="4521" y="1155"/>
                  </a:lnTo>
                  <a:lnTo>
                    <a:pt x="850" y="5181"/>
                  </a:lnTo>
                  <a:lnTo>
                    <a:pt x="0" y="7861"/>
                  </a:lnTo>
                  <a:lnTo>
                    <a:pt x="42811" y="351586"/>
                  </a:lnTo>
                  <a:lnTo>
                    <a:pt x="46913" y="355130"/>
                  </a:lnTo>
                  <a:lnTo>
                    <a:pt x="502742" y="355130"/>
                  </a:lnTo>
                  <a:lnTo>
                    <a:pt x="506856" y="351561"/>
                  </a:lnTo>
                  <a:lnTo>
                    <a:pt x="508699" y="336321"/>
                  </a:lnTo>
                  <a:lnTo>
                    <a:pt x="60350" y="336321"/>
                  </a:lnTo>
                  <a:lnTo>
                    <a:pt x="20789" y="18808"/>
                  </a:lnTo>
                  <a:lnTo>
                    <a:pt x="547097" y="18808"/>
                  </a:lnTo>
                  <a:lnTo>
                    <a:pt x="548424" y="7835"/>
                  </a:lnTo>
                  <a:lnTo>
                    <a:pt x="547560" y="5156"/>
                  </a:lnTo>
                  <a:lnTo>
                    <a:pt x="543890" y="1143"/>
                  </a:lnTo>
                  <a:lnTo>
                    <a:pt x="541273" y="0"/>
                  </a:lnTo>
                  <a:close/>
                </a:path>
                <a:path w="548639" h="355600">
                  <a:moveTo>
                    <a:pt x="547097" y="18808"/>
                  </a:moveTo>
                  <a:lnTo>
                    <a:pt x="527672" y="18808"/>
                  </a:lnTo>
                  <a:lnTo>
                    <a:pt x="489280" y="336321"/>
                  </a:lnTo>
                  <a:lnTo>
                    <a:pt x="508699" y="336321"/>
                  </a:lnTo>
                  <a:lnTo>
                    <a:pt x="547097" y="18808"/>
                  </a:lnTo>
                  <a:close/>
                </a:path>
              </a:pathLst>
            </a:custGeom>
            <a:solidFill>
              <a:srgbClr val="020203"/>
            </a:solidFill>
          </p:spPr>
          <p:txBody>
            <a:bodyPr wrap="square" lIns="0" tIns="0" rIns="0" bIns="0" rtlCol="0"/>
            <a:lstStyle/>
            <a:p>
              <a:endParaRPr/>
            </a:p>
          </p:txBody>
        </p:sp>
        <p:sp>
          <p:nvSpPr>
            <p:cNvPr id="42" name="object 20"/>
            <p:cNvSpPr/>
            <p:nvPr/>
          </p:nvSpPr>
          <p:spPr>
            <a:xfrm>
              <a:off x="813272"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43" name="object 21"/>
            <p:cNvSpPr/>
            <p:nvPr/>
          </p:nvSpPr>
          <p:spPr>
            <a:xfrm>
              <a:off x="1039783"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44" name="object 22"/>
            <p:cNvSpPr/>
            <p:nvPr/>
          </p:nvSpPr>
          <p:spPr>
            <a:xfrm>
              <a:off x="922828" y="2433631"/>
              <a:ext cx="92710" cy="19050"/>
            </a:xfrm>
            <a:custGeom>
              <a:avLst/>
              <a:gdLst/>
              <a:ahLst/>
              <a:cxnLst/>
              <a:rect l="l" t="t" r="r" b="b"/>
              <a:pathLst>
                <a:path w="92710" h="19050">
                  <a:moveTo>
                    <a:pt x="88303" y="0"/>
                  </a:moveTo>
                  <a:lnTo>
                    <a:pt x="4318" y="0"/>
                  </a:lnTo>
                  <a:lnTo>
                    <a:pt x="0" y="4216"/>
                  </a:lnTo>
                  <a:lnTo>
                    <a:pt x="0" y="14604"/>
                  </a:lnTo>
                  <a:lnTo>
                    <a:pt x="4318" y="18808"/>
                  </a:lnTo>
                  <a:lnTo>
                    <a:pt x="88303" y="18808"/>
                  </a:lnTo>
                  <a:lnTo>
                    <a:pt x="92621" y="14604"/>
                  </a:lnTo>
                  <a:lnTo>
                    <a:pt x="92621" y="4216"/>
                  </a:lnTo>
                  <a:lnTo>
                    <a:pt x="88303" y="0"/>
                  </a:lnTo>
                  <a:close/>
                </a:path>
              </a:pathLst>
            </a:custGeom>
            <a:solidFill>
              <a:srgbClr val="020203"/>
            </a:solidFill>
          </p:spPr>
          <p:txBody>
            <a:bodyPr wrap="square" lIns="0" tIns="0" rIns="0" bIns="0" rtlCol="0"/>
            <a:lstStyle/>
            <a:p>
              <a:endParaRPr/>
            </a:p>
          </p:txBody>
        </p:sp>
        <p:sp>
          <p:nvSpPr>
            <p:cNvPr id="45" name="object 23"/>
            <p:cNvSpPr/>
            <p:nvPr/>
          </p:nvSpPr>
          <p:spPr>
            <a:xfrm>
              <a:off x="705664" y="2398497"/>
              <a:ext cx="89535" cy="19050"/>
            </a:xfrm>
            <a:custGeom>
              <a:avLst/>
              <a:gdLst/>
              <a:ahLst/>
              <a:cxnLst/>
              <a:rect l="l" t="t" r="r" b="b"/>
              <a:pathLst>
                <a:path w="89535" h="19050">
                  <a:moveTo>
                    <a:pt x="84658" y="0"/>
                  </a:moveTo>
                  <a:lnTo>
                    <a:pt x="4318" y="0"/>
                  </a:lnTo>
                  <a:lnTo>
                    <a:pt x="0" y="4216"/>
                  </a:lnTo>
                  <a:lnTo>
                    <a:pt x="0" y="14604"/>
                  </a:lnTo>
                  <a:lnTo>
                    <a:pt x="4318" y="18808"/>
                  </a:lnTo>
                  <a:lnTo>
                    <a:pt x="84658" y="18808"/>
                  </a:lnTo>
                  <a:lnTo>
                    <a:pt x="88976" y="14604"/>
                  </a:lnTo>
                  <a:lnTo>
                    <a:pt x="88976" y="4216"/>
                  </a:lnTo>
                  <a:lnTo>
                    <a:pt x="84658" y="0"/>
                  </a:lnTo>
                  <a:close/>
                </a:path>
              </a:pathLst>
            </a:custGeom>
            <a:solidFill>
              <a:srgbClr val="020203"/>
            </a:solidFill>
          </p:spPr>
          <p:txBody>
            <a:bodyPr wrap="square" lIns="0" tIns="0" rIns="0" bIns="0" rtlCol="0"/>
            <a:lstStyle/>
            <a:p>
              <a:endParaRPr/>
            </a:p>
          </p:txBody>
        </p:sp>
        <p:sp>
          <p:nvSpPr>
            <p:cNvPr id="46" name="object 24"/>
            <p:cNvSpPr/>
            <p:nvPr/>
          </p:nvSpPr>
          <p:spPr>
            <a:xfrm>
              <a:off x="660990" y="2374180"/>
              <a:ext cx="19685" cy="69850"/>
            </a:xfrm>
            <a:custGeom>
              <a:avLst/>
              <a:gdLst/>
              <a:ahLst/>
              <a:cxnLst/>
              <a:rect l="l" t="t" r="r" b="b"/>
              <a:pathLst>
                <a:path w="19685" h="69850">
                  <a:moveTo>
                    <a:pt x="14985" y="0"/>
                  </a:moveTo>
                  <a:lnTo>
                    <a:pt x="4317" y="0"/>
                  </a:lnTo>
                  <a:lnTo>
                    <a:pt x="0" y="4203"/>
                  </a:lnTo>
                  <a:lnTo>
                    <a:pt x="0" y="65049"/>
                  </a:lnTo>
                  <a:lnTo>
                    <a:pt x="4317" y="69253"/>
                  </a:lnTo>
                  <a:lnTo>
                    <a:pt x="14985" y="69253"/>
                  </a:lnTo>
                  <a:lnTo>
                    <a:pt x="19303" y="65049"/>
                  </a:lnTo>
                  <a:lnTo>
                    <a:pt x="19303" y="4203"/>
                  </a:lnTo>
                  <a:lnTo>
                    <a:pt x="14985" y="0"/>
                  </a:lnTo>
                  <a:close/>
                </a:path>
              </a:pathLst>
            </a:custGeom>
            <a:solidFill>
              <a:srgbClr val="020203"/>
            </a:solidFill>
          </p:spPr>
          <p:txBody>
            <a:bodyPr wrap="square" lIns="0" tIns="0" rIns="0" bIns="0" rtlCol="0"/>
            <a:lstStyle/>
            <a:p>
              <a:endParaRPr/>
            </a:p>
          </p:txBody>
        </p:sp>
        <p:sp>
          <p:nvSpPr>
            <p:cNvPr id="47" name="object 25"/>
            <p:cNvSpPr/>
            <p:nvPr/>
          </p:nvSpPr>
          <p:spPr>
            <a:xfrm>
              <a:off x="705655"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48" name="object 26"/>
            <p:cNvSpPr/>
            <p:nvPr/>
          </p:nvSpPr>
          <p:spPr>
            <a:xfrm>
              <a:off x="776200"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49" name="object 27"/>
            <p:cNvSpPr/>
            <p:nvPr/>
          </p:nvSpPr>
          <p:spPr>
            <a:xfrm>
              <a:off x="1154181" y="2400300"/>
              <a:ext cx="90170" cy="19050"/>
            </a:xfrm>
            <a:custGeom>
              <a:avLst/>
              <a:gdLst/>
              <a:ahLst/>
              <a:cxnLst/>
              <a:rect l="l" t="t" r="r" b="b"/>
              <a:pathLst>
                <a:path w="90170" h="19050">
                  <a:moveTo>
                    <a:pt x="85521" y="0"/>
                  </a:moveTo>
                  <a:lnTo>
                    <a:pt x="4318" y="0"/>
                  </a:lnTo>
                  <a:lnTo>
                    <a:pt x="0" y="4216"/>
                  </a:lnTo>
                  <a:lnTo>
                    <a:pt x="0" y="14604"/>
                  </a:lnTo>
                  <a:lnTo>
                    <a:pt x="4318" y="18808"/>
                  </a:lnTo>
                  <a:lnTo>
                    <a:pt x="85521" y="18808"/>
                  </a:lnTo>
                  <a:lnTo>
                    <a:pt x="89839" y="14604"/>
                  </a:lnTo>
                  <a:lnTo>
                    <a:pt x="89839" y="4216"/>
                  </a:lnTo>
                  <a:lnTo>
                    <a:pt x="85521" y="0"/>
                  </a:lnTo>
                  <a:close/>
                </a:path>
              </a:pathLst>
            </a:custGeom>
            <a:solidFill>
              <a:srgbClr val="020203"/>
            </a:solidFill>
          </p:spPr>
          <p:txBody>
            <a:bodyPr wrap="square" lIns="0" tIns="0" rIns="0" bIns="0" rtlCol="0"/>
            <a:lstStyle/>
            <a:p>
              <a:endParaRPr/>
            </a:p>
          </p:txBody>
        </p:sp>
        <p:sp>
          <p:nvSpPr>
            <p:cNvPr id="50" name="object 28"/>
            <p:cNvSpPr/>
            <p:nvPr/>
          </p:nvSpPr>
          <p:spPr>
            <a:xfrm>
              <a:off x="1269382" y="2374180"/>
              <a:ext cx="19685" cy="69850"/>
            </a:xfrm>
            <a:custGeom>
              <a:avLst/>
              <a:gdLst/>
              <a:ahLst/>
              <a:cxnLst/>
              <a:rect l="l" t="t" r="r" b="b"/>
              <a:pathLst>
                <a:path w="19685" h="69850">
                  <a:moveTo>
                    <a:pt x="14973" y="0"/>
                  </a:moveTo>
                  <a:lnTo>
                    <a:pt x="4317" y="0"/>
                  </a:lnTo>
                  <a:lnTo>
                    <a:pt x="0" y="4203"/>
                  </a:lnTo>
                  <a:lnTo>
                    <a:pt x="0" y="65049"/>
                  </a:lnTo>
                  <a:lnTo>
                    <a:pt x="4317" y="69253"/>
                  </a:lnTo>
                  <a:lnTo>
                    <a:pt x="14973" y="69253"/>
                  </a:lnTo>
                  <a:lnTo>
                    <a:pt x="19303" y="65049"/>
                  </a:lnTo>
                  <a:lnTo>
                    <a:pt x="19303" y="4203"/>
                  </a:lnTo>
                  <a:lnTo>
                    <a:pt x="14973" y="0"/>
                  </a:lnTo>
                  <a:close/>
                </a:path>
              </a:pathLst>
            </a:custGeom>
            <a:solidFill>
              <a:srgbClr val="020203"/>
            </a:solidFill>
          </p:spPr>
          <p:txBody>
            <a:bodyPr wrap="square" lIns="0" tIns="0" rIns="0" bIns="0" rtlCol="0"/>
            <a:lstStyle/>
            <a:p>
              <a:endParaRPr/>
            </a:p>
          </p:txBody>
        </p:sp>
        <p:sp>
          <p:nvSpPr>
            <p:cNvPr id="51" name="object 29"/>
            <p:cNvSpPr/>
            <p:nvPr/>
          </p:nvSpPr>
          <p:spPr>
            <a:xfrm>
              <a:off x="1224717"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52" name="object 30"/>
            <p:cNvSpPr/>
            <p:nvPr/>
          </p:nvSpPr>
          <p:spPr>
            <a:xfrm>
              <a:off x="1154172"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53" name="object 31"/>
            <p:cNvSpPr/>
            <p:nvPr/>
          </p:nvSpPr>
          <p:spPr>
            <a:xfrm>
              <a:off x="802646" y="1940649"/>
              <a:ext cx="205740" cy="74930"/>
            </a:xfrm>
            <a:custGeom>
              <a:avLst/>
              <a:gdLst/>
              <a:ahLst/>
              <a:cxnLst/>
              <a:rect l="l" t="t" r="r" b="b"/>
              <a:pathLst>
                <a:path w="205739" h="74930">
                  <a:moveTo>
                    <a:pt x="141287" y="0"/>
                  </a:moveTo>
                  <a:lnTo>
                    <a:pt x="64071" y="9613"/>
                  </a:lnTo>
                  <a:lnTo>
                    <a:pt x="0" y="74472"/>
                  </a:lnTo>
                  <a:lnTo>
                    <a:pt x="205359" y="63258"/>
                  </a:lnTo>
                  <a:lnTo>
                    <a:pt x="141287" y="0"/>
                  </a:lnTo>
                  <a:close/>
                </a:path>
              </a:pathLst>
            </a:custGeom>
            <a:solidFill>
              <a:srgbClr val="020203"/>
            </a:solidFill>
          </p:spPr>
          <p:txBody>
            <a:bodyPr wrap="square" lIns="0" tIns="0" rIns="0" bIns="0" rtlCol="0"/>
            <a:lstStyle/>
            <a:p>
              <a:endParaRPr/>
            </a:p>
          </p:txBody>
        </p:sp>
        <p:sp>
          <p:nvSpPr>
            <p:cNvPr id="54" name="object 32"/>
            <p:cNvSpPr/>
            <p:nvPr/>
          </p:nvSpPr>
          <p:spPr>
            <a:xfrm>
              <a:off x="792004" y="1930952"/>
              <a:ext cx="226695" cy="93980"/>
            </a:xfrm>
            <a:custGeom>
              <a:avLst/>
              <a:gdLst/>
              <a:ahLst/>
              <a:cxnLst/>
              <a:rect l="l" t="t" r="r" b="b"/>
              <a:pathLst>
                <a:path w="226695" h="93980">
                  <a:moveTo>
                    <a:pt x="153669" y="0"/>
                  </a:moveTo>
                  <a:lnTo>
                    <a:pt x="71310" y="10248"/>
                  </a:lnTo>
                  <a:lnTo>
                    <a:pt x="69291" y="11239"/>
                  </a:lnTo>
                  <a:lnTo>
                    <a:pt x="0" y="81394"/>
                  </a:lnTo>
                  <a:lnTo>
                    <a:pt x="114" y="87337"/>
                  </a:lnTo>
                  <a:lnTo>
                    <a:pt x="5829" y="92697"/>
                  </a:lnTo>
                  <a:lnTo>
                    <a:pt x="8229" y="93573"/>
                  </a:lnTo>
                  <a:lnTo>
                    <a:pt x="13169" y="93573"/>
                  </a:lnTo>
                  <a:lnTo>
                    <a:pt x="15697" y="92608"/>
                  </a:lnTo>
                  <a:lnTo>
                    <a:pt x="79311" y="28219"/>
                  </a:lnTo>
                  <a:lnTo>
                    <a:pt x="148424" y="19621"/>
                  </a:lnTo>
                  <a:lnTo>
                    <a:pt x="175550" y="19621"/>
                  </a:lnTo>
                  <a:lnTo>
                    <a:pt x="156692" y="1003"/>
                  </a:lnTo>
                  <a:lnTo>
                    <a:pt x="153669" y="0"/>
                  </a:lnTo>
                  <a:close/>
                </a:path>
                <a:path w="226695" h="93980">
                  <a:moveTo>
                    <a:pt x="175550" y="19621"/>
                  </a:moveTo>
                  <a:lnTo>
                    <a:pt x="148424" y="19621"/>
                  </a:lnTo>
                  <a:lnTo>
                    <a:pt x="212890" y="83261"/>
                  </a:lnTo>
                  <a:lnTo>
                    <a:pt x="218998" y="83299"/>
                  </a:lnTo>
                  <a:lnTo>
                    <a:pt x="226580" y="75996"/>
                  </a:lnTo>
                  <a:lnTo>
                    <a:pt x="226618" y="70040"/>
                  </a:lnTo>
                  <a:lnTo>
                    <a:pt x="175550" y="19621"/>
                  </a:lnTo>
                  <a:close/>
                </a:path>
              </a:pathLst>
            </a:custGeom>
            <a:solidFill>
              <a:srgbClr val="020203"/>
            </a:solidFill>
          </p:spPr>
          <p:txBody>
            <a:bodyPr wrap="square" lIns="0" tIns="0" rIns="0" bIns="0" rtlCol="0"/>
            <a:lstStyle/>
            <a:p>
              <a:endParaRPr/>
            </a:p>
          </p:txBody>
        </p:sp>
        <p:sp>
          <p:nvSpPr>
            <p:cNvPr id="55" name="object 33"/>
            <p:cNvSpPr/>
            <p:nvPr/>
          </p:nvSpPr>
          <p:spPr>
            <a:xfrm>
              <a:off x="801003" y="1961473"/>
              <a:ext cx="336550" cy="57785"/>
            </a:xfrm>
            <a:custGeom>
              <a:avLst/>
              <a:gdLst/>
              <a:ahLst/>
              <a:cxnLst/>
              <a:rect l="l" t="t" r="r" b="b"/>
              <a:pathLst>
                <a:path w="336550" h="57785">
                  <a:moveTo>
                    <a:pt x="186474" y="0"/>
                  </a:moveTo>
                  <a:lnTo>
                    <a:pt x="1638" y="53644"/>
                  </a:lnTo>
                  <a:lnTo>
                    <a:pt x="0" y="56451"/>
                  </a:lnTo>
                  <a:lnTo>
                    <a:pt x="335978" y="57657"/>
                  </a:lnTo>
                  <a:lnTo>
                    <a:pt x="326936" y="40030"/>
                  </a:lnTo>
                  <a:lnTo>
                    <a:pt x="253009" y="5867"/>
                  </a:lnTo>
                  <a:lnTo>
                    <a:pt x="186474" y="0"/>
                  </a:lnTo>
                  <a:close/>
                </a:path>
              </a:pathLst>
            </a:custGeom>
            <a:solidFill>
              <a:srgbClr val="020203"/>
            </a:solidFill>
          </p:spPr>
          <p:txBody>
            <a:bodyPr wrap="square" lIns="0" tIns="0" rIns="0" bIns="0" rtlCol="0"/>
            <a:lstStyle/>
            <a:p>
              <a:endParaRPr/>
            </a:p>
          </p:txBody>
        </p:sp>
        <p:sp>
          <p:nvSpPr>
            <p:cNvPr id="56" name="object 34"/>
            <p:cNvSpPr/>
            <p:nvPr/>
          </p:nvSpPr>
          <p:spPr>
            <a:xfrm>
              <a:off x="791337" y="1952101"/>
              <a:ext cx="356235" cy="76835"/>
            </a:xfrm>
            <a:custGeom>
              <a:avLst/>
              <a:gdLst/>
              <a:ahLst/>
              <a:cxnLst/>
              <a:rect l="l" t="t" r="r" b="b"/>
              <a:pathLst>
                <a:path w="356235" h="76835">
                  <a:moveTo>
                    <a:pt x="197015" y="0"/>
                  </a:moveTo>
                  <a:lnTo>
                    <a:pt x="194564" y="12"/>
                  </a:lnTo>
                  <a:lnTo>
                    <a:pt x="5511" y="54889"/>
                  </a:lnTo>
                  <a:lnTo>
                    <a:pt x="3238" y="57111"/>
                  </a:lnTo>
                  <a:lnTo>
                    <a:pt x="2235" y="59829"/>
                  </a:lnTo>
                  <a:lnTo>
                    <a:pt x="863" y="61442"/>
                  </a:lnTo>
                  <a:lnTo>
                    <a:pt x="25" y="63525"/>
                  </a:lnTo>
                  <a:lnTo>
                    <a:pt x="0" y="70980"/>
                  </a:lnTo>
                  <a:lnTo>
                    <a:pt x="4305" y="75209"/>
                  </a:lnTo>
                  <a:lnTo>
                    <a:pt x="345643" y="76428"/>
                  </a:lnTo>
                  <a:lnTo>
                    <a:pt x="348983" y="76428"/>
                  </a:lnTo>
                  <a:lnTo>
                    <a:pt x="352082" y="74752"/>
                  </a:lnTo>
                  <a:lnTo>
                    <a:pt x="355600" y="69202"/>
                  </a:lnTo>
                  <a:lnTo>
                    <a:pt x="355765" y="65735"/>
                  </a:lnTo>
                  <a:lnTo>
                    <a:pt x="351573" y="57569"/>
                  </a:lnTo>
                  <a:lnTo>
                    <a:pt x="329996" y="57569"/>
                  </a:lnTo>
                  <a:lnTo>
                    <a:pt x="67144" y="56629"/>
                  </a:lnTo>
                  <a:lnTo>
                    <a:pt x="197116" y="18897"/>
                  </a:lnTo>
                  <a:lnTo>
                    <a:pt x="293104" y="18897"/>
                  </a:lnTo>
                  <a:lnTo>
                    <a:pt x="265785" y="6273"/>
                  </a:lnTo>
                  <a:lnTo>
                    <a:pt x="264680" y="5968"/>
                  </a:lnTo>
                  <a:lnTo>
                    <a:pt x="197015" y="0"/>
                  </a:lnTo>
                  <a:close/>
                </a:path>
                <a:path w="356235" h="76835">
                  <a:moveTo>
                    <a:pt x="293104" y="18897"/>
                  </a:moveTo>
                  <a:lnTo>
                    <a:pt x="197116" y="18897"/>
                  </a:lnTo>
                  <a:lnTo>
                    <a:pt x="260096" y="24447"/>
                  </a:lnTo>
                  <a:lnTo>
                    <a:pt x="329463" y="56514"/>
                  </a:lnTo>
                  <a:lnTo>
                    <a:pt x="329996" y="57569"/>
                  </a:lnTo>
                  <a:lnTo>
                    <a:pt x="351573" y="57569"/>
                  </a:lnTo>
                  <a:lnTo>
                    <a:pt x="344258" y="43319"/>
                  </a:lnTo>
                  <a:lnTo>
                    <a:pt x="342684" y="41808"/>
                  </a:lnTo>
                  <a:lnTo>
                    <a:pt x="293104" y="18897"/>
                  </a:lnTo>
                  <a:close/>
                </a:path>
              </a:pathLst>
            </a:custGeom>
            <a:solidFill>
              <a:srgbClr val="020203"/>
            </a:solidFill>
          </p:spPr>
          <p:txBody>
            <a:bodyPr wrap="square" lIns="0" tIns="0" rIns="0" bIns="0" rtlCol="0"/>
            <a:lstStyle/>
            <a:p>
              <a:endParaRPr/>
            </a:p>
          </p:txBody>
        </p:sp>
      </p:grpSp>
      <p:sp>
        <p:nvSpPr>
          <p:cNvPr id="57" name="object 35"/>
          <p:cNvSpPr/>
          <p:nvPr/>
        </p:nvSpPr>
        <p:spPr>
          <a:xfrm>
            <a:off x="829310" y="1224170"/>
            <a:ext cx="326390" cy="492759"/>
          </a:xfrm>
          <a:custGeom>
            <a:avLst/>
            <a:gdLst/>
            <a:ahLst/>
            <a:cxnLst/>
            <a:rect l="l" t="t" r="r" b="b"/>
            <a:pathLst>
              <a:path w="326389" h="492760">
                <a:moveTo>
                  <a:pt x="163080" y="0"/>
                </a:moveTo>
                <a:lnTo>
                  <a:pt x="137599" y="39824"/>
                </a:lnTo>
                <a:lnTo>
                  <a:pt x="111480" y="82495"/>
                </a:lnTo>
                <a:lnTo>
                  <a:pt x="81540" y="134019"/>
                </a:lnTo>
                <a:lnTo>
                  <a:pt x="51599" y="189657"/>
                </a:lnTo>
                <a:lnTo>
                  <a:pt x="25481" y="244669"/>
                </a:lnTo>
                <a:lnTo>
                  <a:pt x="7007" y="294316"/>
                </a:lnTo>
                <a:lnTo>
                  <a:pt x="0" y="333857"/>
                </a:lnTo>
                <a:lnTo>
                  <a:pt x="5825" y="376098"/>
                </a:lnTo>
                <a:lnTo>
                  <a:pt x="22264" y="414054"/>
                </a:lnTo>
                <a:lnTo>
                  <a:pt x="47764" y="446211"/>
                </a:lnTo>
                <a:lnTo>
                  <a:pt x="80770" y="471055"/>
                </a:lnTo>
                <a:lnTo>
                  <a:pt x="119726" y="487071"/>
                </a:lnTo>
                <a:lnTo>
                  <a:pt x="163080" y="492747"/>
                </a:lnTo>
                <a:lnTo>
                  <a:pt x="206439" y="487071"/>
                </a:lnTo>
                <a:lnTo>
                  <a:pt x="245400" y="471055"/>
                </a:lnTo>
                <a:lnTo>
                  <a:pt x="278407" y="446211"/>
                </a:lnTo>
                <a:lnTo>
                  <a:pt x="303908" y="414054"/>
                </a:lnTo>
                <a:lnTo>
                  <a:pt x="320348" y="376098"/>
                </a:lnTo>
                <a:lnTo>
                  <a:pt x="326174" y="333857"/>
                </a:lnTo>
                <a:lnTo>
                  <a:pt x="325855" y="304410"/>
                </a:lnTo>
                <a:lnTo>
                  <a:pt x="317573" y="254547"/>
                </a:lnTo>
                <a:lnTo>
                  <a:pt x="286356" y="190645"/>
                </a:lnTo>
                <a:lnTo>
                  <a:pt x="257369" y="143648"/>
                </a:lnTo>
                <a:lnTo>
                  <a:pt x="216914" y="81403"/>
                </a:lnTo>
                <a:lnTo>
                  <a:pt x="163080" y="0"/>
                </a:lnTo>
                <a:close/>
              </a:path>
            </a:pathLst>
          </a:custGeom>
          <a:solidFill>
            <a:srgbClr val="000000"/>
          </a:solidFill>
        </p:spPr>
        <p:txBody>
          <a:bodyPr wrap="square" lIns="0" tIns="0" rIns="0" bIns="0" rtlCol="0"/>
          <a:lstStyle/>
          <a:p>
            <a:endParaRPr/>
          </a:p>
        </p:txBody>
      </p:sp>
      <p:sp>
        <p:nvSpPr>
          <p:cNvPr id="58" name="object 36"/>
          <p:cNvSpPr/>
          <p:nvPr/>
        </p:nvSpPr>
        <p:spPr>
          <a:xfrm>
            <a:off x="961781" y="1694704"/>
            <a:ext cx="22860" cy="22225"/>
          </a:xfrm>
          <a:custGeom>
            <a:avLst/>
            <a:gdLst/>
            <a:ahLst/>
            <a:cxnLst/>
            <a:rect l="l" t="t" r="r" b="b"/>
            <a:pathLst>
              <a:path w="22860" h="22225">
                <a:moveTo>
                  <a:pt x="17297" y="0"/>
                </a:moveTo>
                <a:lnTo>
                  <a:pt x="4991" y="0"/>
                </a:lnTo>
                <a:lnTo>
                  <a:pt x="0" y="4864"/>
                </a:lnTo>
                <a:lnTo>
                  <a:pt x="0" y="16852"/>
                </a:lnTo>
                <a:lnTo>
                  <a:pt x="4991" y="21717"/>
                </a:lnTo>
                <a:lnTo>
                  <a:pt x="17297" y="21717"/>
                </a:lnTo>
                <a:lnTo>
                  <a:pt x="22288" y="16852"/>
                </a:lnTo>
                <a:lnTo>
                  <a:pt x="22288" y="4864"/>
                </a:lnTo>
                <a:lnTo>
                  <a:pt x="17297" y="0"/>
                </a:lnTo>
                <a:close/>
              </a:path>
            </a:pathLst>
          </a:custGeom>
          <a:solidFill>
            <a:srgbClr val="FAFAF4"/>
          </a:solidFill>
        </p:spPr>
        <p:txBody>
          <a:bodyPr wrap="square" lIns="0" tIns="0" rIns="0" bIns="0" rtlCol="0"/>
          <a:lstStyle/>
          <a:p>
            <a:endParaRPr/>
          </a:p>
        </p:txBody>
      </p:sp>
      <p:sp>
        <p:nvSpPr>
          <p:cNvPr id="59" name="object 37"/>
          <p:cNvSpPr/>
          <p:nvPr/>
        </p:nvSpPr>
        <p:spPr>
          <a:xfrm>
            <a:off x="1001260" y="1567468"/>
            <a:ext cx="58419" cy="123825"/>
          </a:xfrm>
          <a:custGeom>
            <a:avLst/>
            <a:gdLst/>
            <a:ahLst/>
            <a:cxnLst/>
            <a:rect l="l" t="t" r="r" b="b"/>
            <a:pathLst>
              <a:path w="58420" h="123825">
                <a:moveTo>
                  <a:pt x="0" y="123736"/>
                </a:moveTo>
                <a:lnTo>
                  <a:pt x="21570" y="109254"/>
                </a:lnTo>
                <a:lnTo>
                  <a:pt x="43608" y="85399"/>
                </a:lnTo>
                <a:lnTo>
                  <a:pt x="58421" y="49778"/>
                </a:lnTo>
                <a:lnTo>
                  <a:pt x="58318" y="0"/>
                </a:lnTo>
              </a:path>
            </a:pathLst>
          </a:custGeom>
          <a:ln w="25400">
            <a:solidFill>
              <a:srgbClr val="FAFAF4"/>
            </a:solidFill>
          </a:ln>
        </p:spPr>
        <p:txBody>
          <a:bodyPr wrap="square" lIns="0" tIns="0" rIns="0" bIns="0" rtlCol="0"/>
          <a:lstStyle/>
          <a:p>
            <a:endParaRPr/>
          </a:p>
        </p:txBody>
      </p:sp>
      <p:grpSp>
        <p:nvGrpSpPr>
          <p:cNvPr id="26" name="Groupe 25">
            <a:extLst>
              <a:ext uri="{FF2B5EF4-FFF2-40B4-BE49-F238E27FC236}">
                <a16:creationId xmlns:a16="http://schemas.microsoft.com/office/drawing/2014/main" id="{FC42952F-813A-49F1-A7B6-332DDA67916F}"/>
              </a:ext>
            </a:extLst>
          </p:cNvPr>
          <p:cNvGrpSpPr/>
          <p:nvPr/>
        </p:nvGrpSpPr>
        <p:grpSpPr>
          <a:xfrm>
            <a:off x="742638" y="5055152"/>
            <a:ext cx="433767" cy="633373"/>
            <a:chOff x="742638" y="5055152"/>
            <a:chExt cx="433767" cy="633373"/>
          </a:xfrm>
        </p:grpSpPr>
        <p:sp>
          <p:nvSpPr>
            <p:cNvPr id="60" name="object 38"/>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 name="object 39"/>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 name="object 40"/>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 name="object 41"/>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 name="object 42"/>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 name="object 43"/>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 name="object 44"/>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67" name="object 45"/>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 name="object 46"/>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 name="object 47"/>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grpSp>
        <p:nvGrpSpPr>
          <p:cNvPr id="25" name="Groupe 24">
            <a:extLst>
              <a:ext uri="{FF2B5EF4-FFF2-40B4-BE49-F238E27FC236}">
                <a16:creationId xmlns:a16="http://schemas.microsoft.com/office/drawing/2014/main" id="{E4924329-C126-4DB0-A0D2-8F5AD9D29326}"/>
              </a:ext>
            </a:extLst>
          </p:cNvPr>
          <p:cNvGrpSpPr/>
          <p:nvPr/>
        </p:nvGrpSpPr>
        <p:grpSpPr>
          <a:xfrm>
            <a:off x="718546" y="4372282"/>
            <a:ext cx="459967" cy="463176"/>
            <a:chOff x="718546" y="4372282"/>
            <a:chExt cx="459967" cy="463176"/>
          </a:xfrm>
        </p:grpSpPr>
        <p:sp>
          <p:nvSpPr>
            <p:cNvPr id="70" name="object 48"/>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71" name="object 49"/>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72" name="object 50"/>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73" name="object 51"/>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74" name="object 52"/>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75" name="object 53"/>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76" name="object 54"/>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77" name="object 55"/>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78" name="object 56"/>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sp>
        <p:nvSpPr>
          <p:cNvPr id="79" name="object 76"/>
          <p:cNvSpPr/>
          <p:nvPr/>
        </p:nvSpPr>
        <p:spPr>
          <a:xfrm>
            <a:off x="1547591" y="1168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0" name="object 77"/>
          <p:cNvSpPr/>
          <p:nvPr/>
        </p:nvSpPr>
        <p:spPr>
          <a:xfrm>
            <a:off x="1585468" y="1930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1" name="object 78"/>
          <p:cNvSpPr/>
          <p:nvPr/>
        </p:nvSpPr>
        <p:spPr>
          <a:xfrm>
            <a:off x="1877844" y="1930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2" name="object 79"/>
          <p:cNvSpPr/>
          <p:nvPr/>
        </p:nvSpPr>
        <p:spPr>
          <a:xfrm>
            <a:off x="1597244"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3" name="object 80"/>
          <p:cNvSpPr/>
          <p:nvPr/>
        </p:nvSpPr>
        <p:spPr>
          <a:xfrm>
            <a:off x="1889620"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4" name="object 81"/>
          <p:cNvSpPr/>
          <p:nvPr/>
        </p:nvSpPr>
        <p:spPr>
          <a:xfrm>
            <a:off x="2181994"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5" name="object 82"/>
          <p:cNvSpPr/>
          <p:nvPr/>
        </p:nvSpPr>
        <p:spPr>
          <a:xfrm>
            <a:off x="1601744" y="441510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7" name="object 86"/>
          <p:cNvSpPr/>
          <p:nvPr/>
        </p:nvSpPr>
        <p:spPr>
          <a:xfrm>
            <a:off x="1629435"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8" name="object 87"/>
          <p:cNvSpPr/>
          <p:nvPr/>
        </p:nvSpPr>
        <p:spPr>
          <a:xfrm>
            <a:off x="192181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9" name="object 88"/>
          <p:cNvSpPr/>
          <p:nvPr/>
        </p:nvSpPr>
        <p:spPr>
          <a:xfrm>
            <a:off x="2214185"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0" name="object 89"/>
          <p:cNvSpPr/>
          <p:nvPr/>
        </p:nvSpPr>
        <p:spPr>
          <a:xfrm>
            <a:off x="250656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1" name="object 90"/>
          <p:cNvSpPr/>
          <p:nvPr/>
        </p:nvSpPr>
        <p:spPr>
          <a:xfrm>
            <a:off x="2798936"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2" name="object 91"/>
          <p:cNvSpPr/>
          <p:nvPr/>
        </p:nvSpPr>
        <p:spPr>
          <a:xfrm>
            <a:off x="309131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3" name="object 92"/>
          <p:cNvSpPr/>
          <p:nvPr/>
        </p:nvSpPr>
        <p:spPr>
          <a:xfrm>
            <a:off x="3434800"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4" name="object 93"/>
          <p:cNvSpPr/>
          <p:nvPr/>
        </p:nvSpPr>
        <p:spPr>
          <a:xfrm>
            <a:off x="3727176"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5" name="object 94"/>
          <p:cNvSpPr/>
          <p:nvPr/>
        </p:nvSpPr>
        <p:spPr>
          <a:xfrm>
            <a:off x="4019550" y="2728689"/>
            <a:ext cx="240665" cy="520065"/>
          </a:xfrm>
          <a:custGeom>
            <a:avLst/>
            <a:gdLst/>
            <a:ahLst/>
            <a:cxnLst/>
            <a:rect l="l" t="t" r="r" b="b"/>
            <a:pathLst>
              <a:path w="240665"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6" name="object 95"/>
          <p:cNvSpPr/>
          <p:nvPr/>
        </p:nvSpPr>
        <p:spPr>
          <a:xfrm>
            <a:off x="4311926"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97" name="object 96"/>
          <p:cNvSpPr/>
          <p:nvPr/>
        </p:nvSpPr>
        <p:spPr>
          <a:xfrm>
            <a:off x="4604301"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98" name="object 97"/>
          <p:cNvSpPr/>
          <p:nvPr/>
        </p:nvSpPr>
        <p:spPr>
          <a:xfrm>
            <a:off x="4896676"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99" name="object 98"/>
          <p:cNvSpPr/>
          <p:nvPr/>
        </p:nvSpPr>
        <p:spPr>
          <a:xfrm>
            <a:off x="5189052"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00" name="object 99"/>
          <p:cNvSpPr/>
          <p:nvPr/>
        </p:nvSpPr>
        <p:spPr>
          <a:xfrm>
            <a:off x="5481427"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01" name="object 100"/>
          <p:cNvSpPr/>
          <p:nvPr/>
        </p:nvSpPr>
        <p:spPr>
          <a:xfrm>
            <a:off x="1653904"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2" name="object 101"/>
          <p:cNvSpPr/>
          <p:nvPr/>
        </p:nvSpPr>
        <p:spPr>
          <a:xfrm>
            <a:off x="1946280"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3" name="object 102"/>
          <p:cNvSpPr/>
          <p:nvPr/>
        </p:nvSpPr>
        <p:spPr>
          <a:xfrm>
            <a:off x="2238656"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4" name="object 103"/>
          <p:cNvSpPr/>
          <p:nvPr/>
        </p:nvSpPr>
        <p:spPr>
          <a:xfrm>
            <a:off x="2531031"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5" name="object 104"/>
          <p:cNvSpPr/>
          <p:nvPr/>
        </p:nvSpPr>
        <p:spPr>
          <a:xfrm>
            <a:off x="2823405"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6" name="object 105"/>
          <p:cNvSpPr/>
          <p:nvPr/>
        </p:nvSpPr>
        <p:spPr>
          <a:xfrm>
            <a:off x="3115781"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7" name="object 106"/>
          <p:cNvSpPr/>
          <p:nvPr/>
        </p:nvSpPr>
        <p:spPr>
          <a:xfrm>
            <a:off x="3408093" y="3569029"/>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8" name="object 107"/>
          <p:cNvSpPr/>
          <p:nvPr/>
        </p:nvSpPr>
        <p:spPr>
          <a:xfrm>
            <a:off x="3700467" y="3569029"/>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9" name="object 108"/>
          <p:cNvSpPr/>
          <p:nvPr/>
        </p:nvSpPr>
        <p:spPr>
          <a:xfrm>
            <a:off x="3992842" y="3569029"/>
            <a:ext cx="240665" cy="520065"/>
          </a:xfrm>
          <a:custGeom>
            <a:avLst/>
            <a:gdLst/>
            <a:ahLst/>
            <a:cxnLst/>
            <a:rect l="l" t="t" r="r" b="b"/>
            <a:pathLst>
              <a:path w="240665"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10" name="object 109"/>
          <p:cNvSpPr/>
          <p:nvPr/>
        </p:nvSpPr>
        <p:spPr>
          <a:xfrm>
            <a:off x="4285218"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1" name="object 110"/>
          <p:cNvSpPr/>
          <p:nvPr/>
        </p:nvSpPr>
        <p:spPr>
          <a:xfrm>
            <a:off x="457759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2" name="object 111"/>
          <p:cNvSpPr/>
          <p:nvPr/>
        </p:nvSpPr>
        <p:spPr>
          <a:xfrm>
            <a:off x="4869968"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3" name="object 112"/>
          <p:cNvSpPr/>
          <p:nvPr/>
        </p:nvSpPr>
        <p:spPr>
          <a:xfrm>
            <a:off x="516234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4" name="object 113"/>
          <p:cNvSpPr/>
          <p:nvPr/>
        </p:nvSpPr>
        <p:spPr>
          <a:xfrm>
            <a:off x="5454719"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5" name="object 114"/>
          <p:cNvSpPr/>
          <p:nvPr/>
        </p:nvSpPr>
        <p:spPr>
          <a:xfrm>
            <a:off x="574709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16" name="Ovaal 115"/>
          <p:cNvSpPr/>
          <p:nvPr/>
        </p:nvSpPr>
        <p:spPr>
          <a:xfrm flipH="1">
            <a:off x="6526152" y="1051983"/>
            <a:ext cx="3849748" cy="37637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a:solidFill>
                  <a:schemeClr val="bg1"/>
                </a:solidFill>
                <a:latin typeface="Helvetica"/>
                <a:cs typeface="Helvetica"/>
              </a:rPr>
              <a:t>Sources non renouvelables</a:t>
            </a:r>
          </a:p>
          <a:p>
            <a:pPr algn="ctr"/>
            <a:endParaRPr lang="nl-NL" sz="1600" b="1" spc="10" dirty="0">
              <a:solidFill>
                <a:schemeClr val="bg1"/>
              </a:solidFill>
              <a:latin typeface="Helvetica"/>
              <a:cs typeface="Helvetica"/>
            </a:endParaRPr>
          </a:p>
          <a:p>
            <a:pPr algn="ctr"/>
            <a:r>
              <a:rPr lang="fr-BE" sz="1600" b="1">
                <a:solidFill>
                  <a:schemeClr val="bg1"/>
                </a:solidFill>
                <a:latin typeface="Helvetica"/>
                <a:cs typeface="Helvetica"/>
              </a:rPr>
              <a:t>Énergie grise</a:t>
            </a:r>
          </a:p>
        </p:txBody>
      </p:sp>
      <p:sp>
        <p:nvSpPr>
          <p:cNvPr id="117" name="Ovaal 116"/>
          <p:cNvSpPr/>
          <p:nvPr/>
        </p:nvSpPr>
        <p:spPr>
          <a:xfrm flipH="1">
            <a:off x="7885337" y="5251018"/>
            <a:ext cx="1360208" cy="130896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a:solidFill>
                  <a:schemeClr val="bg1"/>
                </a:solidFill>
                <a:latin typeface="Helvetica"/>
                <a:cs typeface="Helvetica"/>
              </a:rPr>
              <a:t>Énergie verte</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318" y="5969552"/>
            <a:ext cx="803772" cy="6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8" name="object 79"/>
          <p:cNvSpPr/>
          <p:nvPr/>
        </p:nvSpPr>
        <p:spPr>
          <a:xfrm>
            <a:off x="1648953"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19" name="object 80"/>
          <p:cNvSpPr/>
          <p:nvPr/>
        </p:nvSpPr>
        <p:spPr>
          <a:xfrm>
            <a:off x="1941329"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0" name="object 81"/>
          <p:cNvSpPr/>
          <p:nvPr/>
        </p:nvSpPr>
        <p:spPr>
          <a:xfrm>
            <a:off x="2233703"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pic>
        <p:nvPicPr>
          <p:cNvPr id="176" name="Picture 2">
            <a:extLst>
              <a:ext uri="{FF2B5EF4-FFF2-40B4-BE49-F238E27FC236}">
                <a16:creationId xmlns:a16="http://schemas.microsoft.com/office/drawing/2014/main" id="{6A6EDAEA-DD23-483C-B5D8-D3509DB4FD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17422" y="7057410"/>
            <a:ext cx="332606" cy="266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8" name="Groupe 27">
            <a:extLst>
              <a:ext uri="{FF2B5EF4-FFF2-40B4-BE49-F238E27FC236}">
                <a16:creationId xmlns:a16="http://schemas.microsoft.com/office/drawing/2014/main" id="{7B1613DE-FA35-41B9-AE9C-78393045B2E3}"/>
              </a:ext>
            </a:extLst>
          </p:cNvPr>
          <p:cNvGrpSpPr/>
          <p:nvPr/>
        </p:nvGrpSpPr>
        <p:grpSpPr>
          <a:xfrm>
            <a:off x="1368729" y="6905625"/>
            <a:ext cx="9235771" cy="491790"/>
            <a:chOff x="1368729" y="6905625"/>
            <a:chExt cx="9235771" cy="491790"/>
          </a:xfrm>
        </p:grpSpPr>
        <p:sp>
          <p:nvSpPr>
            <p:cNvPr id="3" name="ZoneTexte 2">
              <a:extLst>
                <a:ext uri="{FF2B5EF4-FFF2-40B4-BE49-F238E27FC236}">
                  <a16:creationId xmlns:a16="http://schemas.microsoft.com/office/drawing/2014/main" id="{9C9AB749-8FE6-411D-889E-0E69BCADB5EE}"/>
                </a:ext>
              </a:extLst>
            </p:cNvPr>
            <p:cNvSpPr txBox="1"/>
            <p:nvPr/>
          </p:nvSpPr>
          <p:spPr>
            <a:xfrm>
              <a:off x="1547591" y="7020311"/>
              <a:ext cx="9056909" cy="338554"/>
            </a:xfrm>
            <a:prstGeom prst="rect">
              <a:avLst/>
            </a:prstGeom>
            <a:noFill/>
          </p:spPr>
          <p:txBody>
            <a:bodyPr wrap="square" rtlCol="0">
              <a:spAutoFit/>
            </a:bodyPr>
            <a:lstStyle/>
            <a:p>
              <a:pPr algn="r"/>
              <a:r>
                <a:rPr lang="fr-BE" sz="1600" dirty="0">
                  <a:latin typeface="Arial" panose="020B0604020202020204" pitchFamily="34" charset="0"/>
                  <a:cs typeface="Arial" panose="020B0604020202020204" pitchFamily="34" charset="0"/>
                </a:rPr>
                <a:t>Pétrole            Charbon          Gaz naturel         Uranium/plutonium           Eau         Vent        Soleil    </a:t>
              </a:r>
            </a:p>
          </p:txBody>
        </p:sp>
        <p:sp>
          <p:nvSpPr>
            <p:cNvPr id="122" name="object 35">
              <a:extLst>
                <a:ext uri="{FF2B5EF4-FFF2-40B4-BE49-F238E27FC236}">
                  <a16:creationId xmlns:a16="http://schemas.microsoft.com/office/drawing/2014/main" id="{00F34396-09C8-4D9C-8719-98F279AD1F9A}"/>
                </a:ext>
              </a:extLst>
            </p:cNvPr>
            <p:cNvSpPr/>
            <p:nvPr/>
          </p:nvSpPr>
          <p:spPr>
            <a:xfrm>
              <a:off x="1368729" y="6981825"/>
              <a:ext cx="247892" cy="360293"/>
            </a:xfrm>
            <a:custGeom>
              <a:avLst/>
              <a:gdLst/>
              <a:ahLst/>
              <a:cxnLst/>
              <a:rect l="l" t="t" r="r" b="b"/>
              <a:pathLst>
                <a:path w="326389" h="492760">
                  <a:moveTo>
                    <a:pt x="163080" y="0"/>
                  </a:moveTo>
                  <a:lnTo>
                    <a:pt x="137599" y="39824"/>
                  </a:lnTo>
                  <a:lnTo>
                    <a:pt x="111480" y="82495"/>
                  </a:lnTo>
                  <a:lnTo>
                    <a:pt x="81540" y="134019"/>
                  </a:lnTo>
                  <a:lnTo>
                    <a:pt x="51599" y="189657"/>
                  </a:lnTo>
                  <a:lnTo>
                    <a:pt x="25481" y="244669"/>
                  </a:lnTo>
                  <a:lnTo>
                    <a:pt x="7007" y="294316"/>
                  </a:lnTo>
                  <a:lnTo>
                    <a:pt x="0" y="333857"/>
                  </a:lnTo>
                  <a:lnTo>
                    <a:pt x="5825" y="376098"/>
                  </a:lnTo>
                  <a:lnTo>
                    <a:pt x="22264" y="414054"/>
                  </a:lnTo>
                  <a:lnTo>
                    <a:pt x="47764" y="446211"/>
                  </a:lnTo>
                  <a:lnTo>
                    <a:pt x="80770" y="471055"/>
                  </a:lnTo>
                  <a:lnTo>
                    <a:pt x="119726" y="487071"/>
                  </a:lnTo>
                  <a:lnTo>
                    <a:pt x="163080" y="492747"/>
                  </a:lnTo>
                  <a:lnTo>
                    <a:pt x="206439" y="487071"/>
                  </a:lnTo>
                  <a:lnTo>
                    <a:pt x="245400" y="471055"/>
                  </a:lnTo>
                  <a:lnTo>
                    <a:pt x="278407" y="446211"/>
                  </a:lnTo>
                  <a:lnTo>
                    <a:pt x="303908" y="414054"/>
                  </a:lnTo>
                  <a:lnTo>
                    <a:pt x="320348" y="376098"/>
                  </a:lnTo>
                  <a:lnTo>
                    <a:pt x="326174" y="333857"/>
                  </a:lnTo>
                  <a:lnTo>
                    <a:pt x="325855" y="304410"/>
                  </a:lnTo>
                  <a:lnTo>
                    <a:pt x="317573" y="254547"/>
                  </a:lnTo>
                  <a:lnTo>
                    <a:pt x="286356" y="190645"/>
                  </a:lnTo>
                  <a:lnTo>
                    <a:pt x="257369" y="143648"/>
                  </a:lnTo>
                  <a:lnTo>
                    <a:pt x="216914" y="81403"/>
                  </a:lnTo>
                  <a:lnTo>
                    <a:pt x="163080" y="0"/>
                  </a:lnTo>
                  <a:close/>
                </a:path>
              </a:pathLst>
            </a:custGeom>
            <a:solidFill>
              <a:srgbClr val="000000"/>
            </a:solidFill>
          </p:spPr>
          <p:txBody>
            <a:bodyPr wrap="square" lIns="0" tIns="0" rIns="0" bIns="0" rtlCol="0"/>
            <a:lstStyle/>
            <a:p>
              <a:endParaRPr/>
            </a:p>
          </p:txBody>
        </p:sp>
        <p:grpSp>
          <p:nvGrpSpPr>
            <p:cNvPr id="123" name="Groupe 122">
              <a:extLst>
                <a:ext uri="{FF2B5EF4-FFF2-40B4-BE49-F238E27FC236}">
                  <a16:creationId xmlns:a16="http://schemas.microsoft.com/office/drawing/2014/main" id="{A8074FAB-424E-42ED-819A-59C240084E33}"/>
                </a:ext>
              </a:extLst>
            </p:cNvPr>
            <p:cNvGrpSpPr/>
            <p:nvPr/>
          </p:nvGrpSpPr>
          <p:grpSpPr>
            <a:xfrm>
              <a:off x="2527300" y="7047991"/>
              <a:ext cx="357825" cy="313972"/>
              <a:chOff x="660990" y="1930952"/>
              <a:chExt cx="628077" cy="572452"/>
            </a:xfrm>
          </p:grpSpPr>
          <p:sp>
            <p:nvSpPr>
              <p:cNvPr id="124" name="object 18">
                <a:extLst>
                  <a:ext uri="{FF2B5EF4-FFF2-40B4-BE49-F238E27FC236}">
                    <a16:creationId xmlns:a16="http://schemas.microsoft.com/office/drawing/2014/main" id="{AB39ED11-7EE7-4953-B38A-D1B4A39A1F0C}"/>
                  </a:ext>
                </a:extLst>
              </p:cNvPr>
              <p:cNvSpPr/>
              <p:nvPr/>
            </p:nvSpPr>
            <p:spPr>
              <a:xfrm>
                <a:off x="706374" y="2048659"/>
                <a:ext cx="528955" cy="336550"/>
              </a:xfrm>
              <a:custGeom>
                <a:avLst/>
                <a:gdLst/>
                <a:ahLst/>
                <a:cxnLst/>
                <a:rect l="l" t="t" r="r" b="b"/>
                <a:pathLst>
                  <a:path w="528954" h="336550">
                    <a:moveTo>
                      <a:pt x="528612" y="0"/>
                    </a:moveTo>
                    <a:lnTo>
                      <a:pt x="0" y="0"/>
                    </a:lnTo>
                    <a:lnTo>
                      <a:pt x="41897" y="336321"/>
                    </a:lnTo>
                    <a:lnTo>
                      <a:pt x="487946" y="336321"/>
                    </a:lnTo>
                    <a:lnTo>
                      <a:pt x="528612" y="0"/>
                    </a:lnTo>
                    <a:close/>
                  </a:path>
                </a:pathLst>
              </a:custGeom>
              <a:solidFill>
                <a:srgbClr val="778288"/>
              </a:solidFill>
            </p:spPr>
            <p:txBody>
              <a:bodyPr wrap="square" lIns="0" tIns="0" rIns="0" bIns="0" rtlCol="0"/>
              <a:lstStyle/>
              <a:p>
                <a:endParaRPr/>
              </a:p>
            </p:txBody>
          </p:sp>
          <p:sp>
            <p:nvSpPr>
              <p:cNvPr id="125" name="object 19">
                <a:extLst>
                  <a:ext uri="{FF2B5EF4-FFF2-40B4-BE49-F238E27FC236}">
                    <a16:creationId xmlns:a16="http://schemas.microsoft.com/office/drawing/2014/main" id="{3D104FB3-E4D0-4D9C-AA3D-B6B72FFCC734}"/>
                  </a:ext>
                </a:extLst>
              </p:cNvPr>
              <p:cNvSpPr/>
              <p:nvPr/>
            </p:nvSpPr>
            <p:spPr>
              <a:xfrm>
                <a:off x="696468" y="2039253"/>
                <a:ext cx="548640" cy="355600"/>
              </a:xfrm>
              <a:custGeom>
                <a:avLst/>
                <a:gdLst/>
                <a:ahLst/>
                <a:cxnLst/>
                <a:rect l="l" t="t" r="r" b="b"/>
                <a:pathLst>
                  <a:path w="548639" h="355600">
                    <a:moveTo>
                      <a:pt x="541273" y="0"/>
                    </a:moveTo>
                    <a:lnTo>
                      <a:pt x="7137" y="0"/>
                    </a:lnTo>
                    <a:lnTo>
                      <a:pt x="4521" y="1155"/>
                    </a:lnTo>
                    <a:lnTo>
                      <a:pt x="850" y="5181"/>
                    </a:lnTo>
                    <a:lnTo>
                      <a:pt x="0" y="7861"/>
                    </a:lnTo>
                    <a:lnTo>
                      <a:pt x="42811" y="351586"/>
                    </a:lnTo>
                    <a:lnTo>
                      <a:pt x="46913" y="355130"/>
                    </a:lnTo>
                    <a:lnTo>
                      <a:pt x="502742" y="355130"/>
                    </a:lnTo>
                    <a:lnTo>
                      <a:pt x="506856" y="351561"/>
                    </a:lnTo>
                    <a:lnTo>
                      <a:pt x="508699" y="336321"/>
                    </a:lnTo>
                    <a:lnTo>
                      <a:pt x="60350" y="336321"/>
                    </a:lnTo>
                    <a:lnTo>
                      <a:pt x="20789" y="18808"/>
                    </a:lnTo>
                    <a:lnTo>
                      <a:pt x="547097" y="18808"/>
                    </a:lnTo>
                    <a:lnTo>
                      <a:pt x="548424" y="7835"/>
                    </a:lnTo>
                    <a:lnTo>
                      <a:pt x="547560" y="5156"/>
                    </a:lnTo>
                    <a:lnTo>
                      <a:pt x="543890" y="1143"/>
                    </a:lnTo>
                    <a:lnTo>
                      <a:pt x="541273" y="0"/>
                    </a:lnTo>
                    <a:close/>
                  </a:path>
                  <a:path w="548639" h="355600">
                    <a:moveTo>
                      <a:pt x="547097" y="18808"/>
                    </a:moveTo>
                    <a:lnTo>
                      <a:pt x="527672" y="18808"/>
                    </a:lnTo>
                    <a:lnTo>
                      <a:pt x="489280" y="336321"/>
                    </a:lnTo>
                    <a:lnTo>
                      <a:pt x="508699" y="336321"/>
                    </a:lnTo>
                    <a:lnTo>
                      <a:pt x="547097" y="18808"/>
                    </a:lnTo>
                    <a:close/>
                  </a:path>
                </a:pathLst>
              </a:custGeom>
              <a:solidFill>
                <a:srgbClr val="020203"/>
              </a:solidFill>
            </p:spPr>
            <p:txBody>
              <a:bodyPr wrap="square" lIns="0" tIns="0" rIns="0" bIns="0" rtlCol="0"/>
              <a:lstStyle/>
              <a:p>
                <a:endParaRPr/>
              </a:p>
            </p:txBody>
          </p:sp>
          <p:sp>
            <p:nvSpPr>
              <p:cNvPr id="126" name="object 20">
                <a:extLst>
                  <a:ext uri="{FF2B5EF4-FFF2-40B4-BE49-F238E27FC236}">
                    <a16:creationId xmlns:a16="http://schemas.microsoft.com/office/drawing/2014/main" id="{6903F333-9F37-47E2-91DB-652D58D1FFFB}"/>
                  </a:ext>
                </a:extLst>
              </p:cNvPr>
              <p:cNvSpPr/>
              <p:nvPr/>
            </p:nvSpPr>
            <p:spPr>
              <a:xfrm>
                <a:off x="813272"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127" name="object 21">
                <a:extLst>
                  <a:ext uri="{FF2B5EF4-FFF2-40B4-BE49-F238E27FC236}">
                    <a16:creationId xmlns:a16="http://schemas.microsoft.com/office/drawing/2014/main" id="{D0815502-B0CE-4AF1-AC1B-8AC07CF1B950}"/>
                  </a:ext>
                </a:extLst>
              </p:cNvPr>
              <p:cNvSpPr/>
              <p:nvPr/>
            </p:nvSpPr>
            <p:spPr>
              <a:xfrm>
                <a:off x="1039783"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128" name="object 22">
                <a:extLst>
                  <a:ext uri="{FF2B5EF4-FFF2-40B4-BE49-F238E27FC236}">
                    <a16:creationId xmlns:a16="http://schemas.microsoft.com/office/drawing/2014/main" id="{2B4C8C93-D0EE-4C57-91A2-16AF20422E20}"/>
                  </a:ext>
                </a:extLst>
              </p:cNvPr>
              <p:cNvSpPr/>
              <p:nvPr/>
            </p:nvSpPr>
            <p:spPr>
              <a:xfrm>
                <a:off x="922828" y="2433631"/>
                <a:ext cx="92710" cy="19050"/>
              </a:xfrm>
              <a:custGeom>
                <a:avLst/>
                <a:gdLst/>
                <a:ahLst/>
                <a:cxnLst/>
                <a:rect l="l" t="t" r="r" b="b"/>
                <a:pathLst>
                  <a:path w="92710" h="19050">
                    <a:moveTo>
                      <a:pt x="88303" y="0"/>
                    </a:moveTo>
                    <a:lnTo>
                      <a:pt x="4318" y="0"/>
                    </a:lnTo>
                    <a:lnTo>
                      <a:pt x="0" y="4216"/>
                    </a:lnTo>
                    <a:lnTo>
                      <a:pt x="0" y="14604"/>
                    </a:lnTo>
                    <a:lnTo>
                      <a:pt x="4318" y="18808"/>
                    </a:lnTo>
                    <a:lnTo>
                      <a:pt x="88303" y="18808"/>
                    </a:lnTo>
                    <a:lnTo>
                      <a:pt x="92621" y="14604"/>
                    </a:lnTo>
                    <a:lnTo>
                      <a:pt x="92621" y="4216"/>
                    </a:lnTo>
                    <a:lnTo>
                      <a:pt x="88303" y="0"/>
                    </a:lnTo>
                    <a:close/>
                  </a:path>
                </a:pathLst>
              </a:custGeom>
              <a:solidFill>
                <a:srgbClr val="020203"/>
              </a:solidFill>
            </p:spPr>
            <p:txBody>
              <a:bodyPr wrap="square" lIns="0" tIns="0" rIns="0" bIns="0" rtlCol="0"/>
              <a:lstStyle/>
              <a:p>
                <a:endParaRPr/>
              </a:p>
            </p:txBody>
          </p:sp>
          <p:sp>
            <p:nvSpPr>
              <p:cNvPr id="129" name="object 23">
                <a:extLst>
                  <a:ext uri="{FF2B5EF4-FFF2-40B4-BE49-F238E27FC236}">
                    <a16:creationId xmlns:a16="http://schemas.microsoft.com/office/drawing/2014/main" id="{844CF34E-473C-400B-9870-2756ABCD2122}"/>
                  </a:ext>
                </a:extLst>
              </p:cNvPr>
              <p:cNvSpPr/>
              <p:nvPr/>
            </p:nvSpPr>
            <p:spPr>
              <a:xfrm>
                <a:off x="705664" y="2398497"/>
                <a:ext cx="89535" cy="19050"/>
              </a:xfrm>
              <a:custGeom>
                <a:avLst/>
                <a:gdLst/>
                <a:ahLst/>
                <a:cxnLst/>
                <a:rect l="l" t="t" r="r" b="b"/>
                <a:pathLst>
                  <a:path w="89535" h="19050">
                    <a:moveTo>
                      <a:pt x="84658" y="0"/>
                    </a:moveTo>
                    <a:lnTo>
                      <a:pt x="4318" y="0"/>
                    </a:lnTo>
                    <a:lnTo>
                      <a:pt x="0" y="4216"/>
                    </a:lnTo>
                    <a:lnTo>
                      <a:pt x="0" y="14604"/>
                    </a:lnTo>
                    <a:lnTo>
                      <a:pt x="4318" y="18808"/>
                    </a:lnTo>
                    <a:lnTo>
                      <a:pt x="84658" y="18808"/>
                    </a:lnTo>
                    <a:lnTo>
                      <a:pt x="88976" y="14604"/>
                    </a:lnTo>
                    <a:lnTo>
                      <a:pt x="88976" y="4216"/>
                    </a:lnTo>
                    <a:lnTo>
                      <a:pt x="84658" y="0"/>
                    </a:lnTo>
                    <a:close/>
                  </a:path>
                </a:pathLst>
              </a:custGeom>
              <a:solidFill>
                <a:srgbClr val="020203"/>
              </a:solidFill>
            </p:spPr>
            <p:txBody>
              <a:bodyPr wrap="square" lIns="0" tIns="0" rIns="0" bIns="0" rtlCol="0"/>
              <a:lstStyle/>
              <a:p>
                <a:endParaRPr/>
              </a:p>
            </p:txBody>
          </p:sp>
          <p:sp>
            <p:nvSpPr>
              <p:cNvPr id="130" name="object 24">
                <a:extLst>
                  <a:ext uri="{FF2B5EF4-FFF2-40B4-BE49-F238E27FC236}">
                    <a16:creationId xmlns:a16="http://schemas.microsoft.com/office/drawing/2014/main" id="{5635F3AD-82D2-471E-BBBD-EDFE996A6077}"/>
                  </a:ext>
                </a:extLst>
              </p:cNvPr>
              <p:cNvSpPr/>
              <p:nvPr/>
            </p:nvSpPr>
            <p:spPr>
              <a:xfrm>
                <a:off x="660990" y="2374180"/>
                <a:ext cx="19685" cy="69850"/>
              </a:xfrm>
              <a:custGeom>
                <a:avLst/>
                <a:gdLst/>
                <a:ahLst/>
                <a:cxnLst/>
                <a:rect l="l" t="t" r="r" b="b"/>
                <a:pathLst>
                  <a:path w="19685" h="69850">
                    <a:moveTo>
                      <a:pt x="14985" y="0"/>
                    </a:moveTo>
                    <a:lnTo>
                      <a:pt x="4317" y="0"/>
                    </a:lnTo>
                    <a:lnTo>
                      <a:pt x="0" y="4203"/>
                    </a:lnTo>
                    <a:lnTo>
                      <a:pt x="0" y="65049"/>
                    </a:lnTo>
                    <a:lnTo>
                      <a:pt x="4317" y="69253"/>
                    </a:lnTo>
                    <a:lnTo>
                      <a:pt x="14985" y="69253"/>
                    </a:lnTo>
                    <a:lnTo>
                      <a:pt x="19303" y="65049"/>
                    </a:lnTo>
                    <a:lnTo>
                      <a:pt x="19303" y="4203"/>
                    </a:lnTo>
                    <a:lnTo>
                      <a:pt x="14985" y="0"/>
                    </a:lnTo>
                    <a:close/>
                  </a:path>
                </a:pathLst>
              </a:custGeom>
              <a:solidFill>
                <a:srgbClr val="020203"/>
              </a:solidFill>
            </p:spPr>
            <p:txBody>
              <a:bodyPr wrap="square" lIns="0" tIns="0" rIns="0" bIns="0" rtlCol="0"/>
              <a:lstStyle/>
              <a:p>
                <a:endParaRPr/>
              </a:p>
            </p:txBody>
          </p:sp>
          <p:sp>
            <p:nvSpPr>
              <p:cNvPr id="131" name="object 25">
                <a:extLst>
                  <a:ext uri="{FF2B5EF4-FFF2-40B4-BE49-F238E27FC236}">
                    <a16:creationId xmlns:a16="http://schemas.microsoft.com/office/drawing/2014/main" id="{9FEEF2CB-C0FE-4760-92E1-5C45CE03470D}"/>
                  </a:ext>
                </a:extLst>
              </p:cNvPr>
              <p:cNvSpPr/>
              <p:nvPr/>
            </p:nvSpPr>
            <p:spPr>
              <a:xfrm>
                <a:off x="705655"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32" name="object 26">
                <a:extLst>
                  <a:ext uri="{FF2B5EF4-FFF2-40B4-BE49-F238E27FC236}">
                    <a16:creationId xmlns:a16="http://schemas.microsoft.com/office/drawing/2014/main" id="{36D9BD9C-1CA2-4414-BD39-95138C3841BA}"/>
                  </a:ext>
                </a:extLst>
              </p:cNvPr>
              <p:cNvSpPr/>
              <p:nvPr/>
            </p:nvSpPr>
            <p:spPr>
              <a:xfrm>
                <a:off x="776200"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33" name="object 27">
                <a:extLst>
                  <a:ext uri="{FF2B5EF4-FFF2-40B4-BE49-F238E27FC236}">
                    <a16:creationId xmlns:a16="http://schemas.microsoft.com/office/drawing/2014/main" id="{F7313833-6B2A-4EA8-AC55-910D5D502A2B}"/>
                  </a:ext>
                </a:extLst>
              </p:cNvPr>
              <p:cNvSpPr/>
              <p:nvPr/>
            </p:nvSpPr>
            <p:spPr>
              <a:xfrm>
                <a:off x="1154181" y="2400300"/>
                <a:ext cx="90170" cy="19050"/>
              </a:xfrm>
              <a:custGeom>
                <a:avLst/>
                <a:gdLst/>
                <a:ahLst/>
                <a:cxnLst/>
                <a:rect l="l" t="t" r="r" b="b"/>
                <a:pathLst>
                  <a:path w="90170" h="19050">
                    <a:moveTo>
                      <a:pt x="85521" y="0"/>
                    </a:moveTo>
                    <a:lnTo>
                      <a:pt x="4318" y="0"/>
                    </a:lnTo>
                    <a:lnTo>
                      <a:pt x="0" y="4216"/>
                    </a:lnTo>
                    <a:lnTo>
                      <a:pt x="0" y="14604"/>
                    </a:lnTo>
                    <a:lnTo>
                      <a:pt x="4318" y="18808"/>
                    </a:lnTo>
                    <a:lnTo>
                      <a:pt x="85521" y="18808"/>
                    </a:lnTo>
                    <a:lnTo>
                      <a:pt x="89839" y="14604"/>
                    </a:lnTo>
                    <a:lnTo>
                      <a:pt x="89839" y="4216"/>
                    </a:lnTo>
                    <a:lnTo>
                      <a:pt x="85521" y="0"/>
                    </a:lnTo>
                    <a:close/>
                  </a:path>
                </a:pathLst>
              </a:custGeom>
              <a:solidFill>
                <a:srgbClr val="020203"/>
              </a:solidFill>
            </p:spPr>
            <p:txBody>
              <a:bodyPr wrap="square" lIns="0" tIns="0" rIns="0" bIns="0" rtlCol="0"/>
              <a:lstStyle/>
              <a:p>
                <a:endParaRPr/>
              </a:p>
            </p:txBody>
          </p:sp>
          <p:sp>
            <p:nvSpPr>
              <p:cNvPr id="134" name="object 28">
                <a:extLst>
                  <a:ext uri="{FF2B5EF4-FFF2-40B4-BE49-F238E27FC236}">
                    <a16:creationId xmlns:a16="http://schemas.microsoft.com/office/drawing/2014/main" id="{935FD2BC-946C-4FE1-9573-F555C29A6BF3}"/>
                  </a:ext>
                </a:extLst>
              </p:cNvPr>
              <p:cNvSpPr/>
              <p:nvPr/>
            </p:nvSpPr>
            <p:spPr>
              <a:xfrm>
                <a:off x="1269382" y="2374180"/>
                <a:ext cx="19685" cy="69850"/>
              </a:xfrm>
              <a:custGeom>
                <a:avLst/>
                <a:gdLst/>
                <a:ahLst/>
                <a:cxnLst/>
                <a:rect l="l" t="t" r="r" b="b"/>
                <a:pathLst>
                  <a:path w="19685" h="69850">
                    <a:moveTo>
                      <a:pt x="14973" y="0"/>
                    </a:moveTo>
                    <a:lnTo>
                      <a:pt x="4317" y="0"/>
                    </a:lnTo>
                    <a:lnTo>
                      <a:pt x="0" y="4203"/>
                    </a:lnTo>
                    <a:lnTo>
                      <a:pt x="0" y="65049"/>
                    </a:lnTo>
                    <a:lnTo>
                      <a:pt x="4317" y="69253"/>
                    </a:lnTo>
                    <a:lnTo>
                      <a:pt x="14973" y="69253"/>
                    </a:lnTo>
                    <a:lnTo>
                      <a:pt x="19303" y="65049"/>
                    </a:lnTo>
                    <a:lnTo>
                      <a:pt x="19303" y="4203"/>
                    </a:lnTo>
                    <a:lnTo>
                      <a:pt x="14973" y="0"/>
                    </a:lnTo>
                    <a:close/>
                  </a:path>
                </a:pathLst>
              </a:custGeom>
              <a:solidFill>
                <a:srgbClr val="020203"/>
              </a:solidFill>
            </p:spPr>
            <p:txBody>
              <a:bodyPr wrap="square" lIns="0" tIns="0" rIns="0" bIns="0" rtlCol="0"/>
              <a:lstStyle/>
              <a:p>
                <a:endParaRPr/>
              </a:p>
            </p:txBody>
          </p:sp>
          <p:sp>
            <p:nvSpPr>
              <p:cNvPr id="135" name="object 29">
                <a:extLst>
                  <a:ext uri="{FF2B5EF4-FFF2-40B4-BE49-F238E27FC236}">
                    <a16:creationId xmlns:a16="http://schemas.microsoft.com/office/drawing/2014/main" id="{4BD4C1A6-C079-42D2-80A1-CD11BE85F41F}"/>
                  </a:ext>
                </a:extLst>
              </p:cNvPr>
              <p:cNvSpPr/>
              <p:nvPr/>
            </p:nvSpPr>
            <p:spPr>
              <a:xfrm>
                <a:off x="1224717"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36" name="object 30">
                <a:extLst>
                  <a:ext uri="{FF2B5EF4-FFF2-40B4-BE49-F238E27FC236}">
                    <a16:creationId xmlns:a16="http://schemas.microsoft.com/office/drawing/2014/main" id="{3E6B7752-9868-4795-98CF-298645D910FB}"/>
                  </a:ext>
                </a:extLst>
              </p:cNvPr>
              <p:cNvSpPr/>
              <p:nvPr/>
            </p:nvSpPr>
            <p:spPr>
              <a:xfrm>
                <a:off x="1154172"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37" name="object 31">
                <a:extLst>
                  <a:ext uri="{FF2B5EF4-FFF2-40B4-BE49-F238E27FC236}">
                    <a16:creationId xmlns:a16="http://schemas.microsoft.com/office/drawing/2014/main" id="{4EA88FB2-5E6F-4020-91FC-EAF3361A5659}"/>
                  </a:ext>
                </a:extLst>
              </p:cNvPr>
              <p:cNvSpPr/>
              <p:nvPr/>
            </p:nvSpPr>
            <p:spPr>
              <a:xfrm>
                <a:off x="802646" y="1940649"/>
                <a:ext cx="205740" cy="74930"/>
              </a:xfrm>
              <a:custGeom>
                <a:avLst/>
                <a:gdLst/>
                <a:ahLst/>
                <a:cxnLst/>
                <a:rect l="l" t="t" r="r" b="b"/>
                <a:pathLst>
                  <a:path w="205739" h="74930">
                    <a:moveTo>
                      <a:pt x="141287" y="0"/>
                    </a:moveTo>
                    <a:lnTo>
                      <a:pt x="64071" y="9613"/>
                    </a:lnTo>
                    <a:lnTo>
                      <a:pt x="0" y="74472"/>
                    </a:lnTo>
                    <a:lnTo>
                      <a:pt x="205359" y="63258"/>
                    </a:lnTo>
                    <a:lnTo>
                      <a:pt x="141287" y="0"/>
                    </a:lnTo>
                    <a:close/>
                  </a:path>
                </a:pathLst>
              </a:custGeom>
              <a:solidFill>
                <a:srgbClr val="020203"/>
              </a:solidFill>
            </p:spPr>
            <p:txBody>
              <a:bodyPr wrap="square" lIns="0" tIns="0" rIns="0" bIns="0" rtlCol="0"/>
              <a:lstStyle/>
              <a:p>
                <a:endParaRPr/>
              </a:p>
            </p:txBody>
          </p:sp>
          <p:sp>
            <p:nvSpPr>
              <p:cNvPr id="138" name="object 32">
                <a:extLst>
                  <a:ext uri="{FF2B5EF4-FFF2-40B4-BE49-F238E27FC236}">
                    <a16:creationId xmlns:a16="http://schemas.microsoft.com/office/drawing/2014/main" id="{7837C038-9A31-449B-B13E-BFDD31454D86}"/>
                  </a:ext>
                </a:extLst>
              </p:cNvPr>
              <p:cNvSpPr/>
              <p:nvPr/>
            </p:nvSpPr>
            <p:spPr>
              <a:xfrm>
                <a:off x="792004" y="1930952"/>
                <a:ext cx="226695" cy="93980"/>
              </a:xfrm>
              <a:custGeom>
                <a:avLst/>
                <a:gdLst/>
                <a:ahLst/>
                <a:cxnLst/>
                <a:rect l="l" t="t" r="r" b="b"/>
                <a:pathLst>
                  <a:path w="226695" h="93980">
                    <a:moveTo>
                      <a:pt x="153669" y="0"/>
                    </a:moveTo>
                    <a:lnTo>
                      <a:pt x="71310" y="10248"/>
                    </a:lnTo>
                    <a:lnTo>
                      <a:pt x="69291" y="11239"/>
                    </a:lnTo>
                    <a:lnTo>
                      <a:pt x="0" y="81394"/>
                    </a:lnTo>
                    <a:lnTo>
                      <a:pt x="114" y="87337"/>
                    </a:lnTo>
                    <a:lnTo>
                      <a:pt x="5829" y="92697"/>
                    </a:lnTo>
                    <a:lnTo>
                      <a:pt x="8229" y="93573"/>
                    </a:lnTo>
                    <a:lnTo>
                      <a:pt x="13169" y="93573"/>
                    </a:lnTo>
                    <a:lnTo>
                      <a:pt x="15697" y="92608"/>
                    </a:lnTo>
                    <a:lnTo>
                      <a:pt x="79311" y="28219"/>
                    </a:lnTo>
                    <a:lnTo>
                      <a:pt x="148424" y="19621"/>
                    </a:lnTo>
                    <a:lnTo>
                      <a:pt x="175550" y="19621"/>
                    </a:lnTo>
                    <a:lnTo>
                      <a:pt x="156692" y="1003"/>
                    </a:lnTo>
                    <a:lnTo>
                      <a:pt x="153669" y="0"/>
                    </a:lnTo>
                    <a:close/>
                  </a:path>
                  <a:path w="226695" h="93980">
                    <a:moveTo>
                      <a:pt x="175550" y="19621"/>
                    </a:moveTo>
                    <a:lnTo>
                      <a:pt x="148424" y="19621"/>
                    </a:lnTo>
                    <a:lnTo>
                      <a:pt x="212890" y="83261"/>
                    </a:lnTo>
                    <a:lnTo>
                      <a:pt x="218998" y="83299"/>
                    </a:lnTo>
                    <a:lnTo>
                      <a:pt x="226580" y="75996"/>
                    </a:lnTo>
                    <a:lnTo>
                      <a:pt x="226618" y="70040"/>
                    </a:lnTo>
                    <a:lnTo>
                      <a:pt x="175550" y="19621"/>
                    </a:lnTo>
                    <a:close/>
                  </a:path>
                </a:pathLst>
              </a:custGeom>
              <a:solidFill>
                <a:srgbClr val="020203"/>
              </a:solidFill>
            </p:spPr>
            <p:txBody>
              <a:bodyPr wrap="square" lIns="0" tIns="0" rIns="0" bIns="0" rtlCol="0"/>
              <a:lstStyle/>
              <a:p>
                <a:endParaRPr/>
              </a:p>
            </p:txBody>
          </p:sp>
          <p:sp>
            <p:nvSpPr>
              <p:cNvPr id="139" name="object 33">
                <a:extLst>
                  <a:ext uri="{FF2B5EF4-FFF2-40B4-BE49-F238E27FC236}">
                    <a16:creationId xmlns:a16="http://schemas.microsoft.com/office/drawing/2014/main" id="{CD29F957-B2A2-4D34-8BFD-F1E5E1206309}"/>
                  </a:ext>
                </a:extLst>
              </p:cNvPr>
              <p:cNvSpPr/>
              <p:nvPr/>
            </p:nvSpPr>
            <p:spPr>
              <a:xfrm>
                <a:off x="801003" y="1961473"/>
                <a:ext cx="336550" cy="57785"/>
              </a:xfrm>
              <a:custGeom>
                <a:avLst/>
                <a:gdLst/>
                <a:ahLst/>
                <a:cxnLst/>
                <a:rect l="l" t="t" r="r" b="b"/>
                <a:pathLst>
                  <a:path w="336550" h="57785">
                    <a:moveTo>
                      <a:pt x="186474" y="0"/>
                    </a:moveTo>
                    <a:lnTo>
                      <a:pt x="1638" y="53644"/>
                    </a:lnTo>
                    <a:lnTo>
                      <a:pt x="0" y="56451"/>
                    </a:lnTo>
                    <a:lnTo>
                      <a:pt x="335978" y="57657"/>
                    </a:lnTo>
                    <a:lnTo>
                      <a:pt x="326936" y="40030"/>
                    </a:lnTo>
                    <a:lnTo>
                      <a:pt x="253009" y="5867"/>
                    </a:lnTo>
                    <a:lnTo>
                      <a:pt x="186474" y="0"/>
                    </a:lnTo>
                    <a:close/>
                  </a:path>
                </a:pathLst>
              </a:custGeom>
              <a:solidFill>
                <a:srgbClr val="020203"/>
              </a:solidFill>
            </p:spPr>
            <p:txBody>
              <a:bodyPr wrap="square" lIns="0" tIns="0" rIns="0" bIns="0" rtlCol="0"/>
              <a:lstStyle/>
              <a:p>
                <a:endParaRPr/>
              </a:p>
            </p:txBody>
          </p:sp>
          <p:sp>
            <p:nvSpPr>
              <p:cNvPr id="140" name="object 34">
                <a:extLst>
                  <a:ext uri="{FF2B5EF4-FFF2-40B4-BE49-F238E27FC236}">
                    <a16:creationId xmlns:a16="http://schemas.microsoft.com/office/drawing/2014/main" id="{2C0352B7-F156-4D00-91A0-7E96B8FE14CD}"/>
                  </a:ext>
                </a:extLst>
              </p:cNvPr>
              <p:cNvSpPr/>
              <p:nvPr/>
            </p:nvSpPr>
            <p:spPr>
              <a:xfrm>
                <a:off x="791337" y="1952101"/>
                <a:ext cx="356235" cy="76835"/>
              </a:xfrm>
              <a:custGeom>
                <a:avLst/>
                <a:gdLst/>
                <a:ahLst/>
                <a:cxnLst/>
                <a:rect l="l" t="t" r="r" b="b"/>
                <a:pathLst>
                  <a:path w="356235" h="76835">
                    <a:moveTo>
                      <a:pt x="197015" y="0"/>
                    </a:moveTo>
                    <a:lnTo>
                      <a:pt x="194564" y="12"/>
                    </a:lnTo>
                    <a:lnTo>
                      <a:pt x="5511" y="54889"/>
                    </a:lnTo>
                    <a:lnTo>
                      <a:pt x="3238" y="57111"/>
                    </a:lnTo>
                    <a:lnTo>
                      <a:pt x="2235" y="59829"/>
                    </a:lnTo>
                    <a:lnTo>
                      <a:pt x="863" y="61442"/>
                    </a:lnTo>
                    <a:lnTo>
                      <a:pt x="25" y="63525"/>
                    </a:lnTo>
                    <a:lnTo>
                      <a:pt x="0" y="70980"/>
                    </a:lnTo>
                    <a:lnTo>
                      <a:pt x="4305" y="75209"/>
                    </a:lnTo>
                    <a:lnTo>
                      <a:pt x="345643" y="76428"/>
                    </a:lnTo>
                    <a:lnTo>
                      <a:pt x="348983" y="76428"/>
                    </a:lnTo>
                    <a:lnTo>
                      <a:pt x="352082" y="74752"/>
                    </a:lnTo>
                    <a:lnTo>
                      <a:pt x="355600" y="69202"/>
                    </a:lnTo>
                    <a:lnTo>
                      <a:pt x="355765" y="65735"/>
                    </a:lnTo>
                    <a:lnTo>
                      <a:pt x="351573" y="57569"/>
                    </a:lnTo>
                    <a:lnTo>
                      <a:pt x="329996" y="57569"/>
                    </a:lnTo>
                    <a:lnTo>
                      <a:pt x="67144" y="56629"/>
                    </a:lnTo>
                    <a:lnTo>
                      <a:pt x="197116" y="18897"/>
                    </a:lnTo>
                    <a:lnTo>
                      <a:pt x="293104" y="18897"/>
                    </a:lnTo>
                    <a:lnTo>
                      <a:pt x="265785" y="6273"/>
                    </a:lnTo>
                    <a:lnTo>
                      <a:pt x="264680" y="5968"/>
                    </a:lnTo>
                    <a:lnTo>
                      <a:pt x="197015" y="0"/>
                    </a:lnTo>
                    <a:close/>
                  </a:path>
                  <a:path w="356235" h="76835">
                    <a:moveTo>
                      <a:pt x="293104" y="18897"/>
                    </a:moveTo>
                    <a:lnTo>
                      <a:pt x="197116" y="18897"/>
                    </a:lnTo>
                    <a:lnTo>
                      <a:pt x="260096" y="24447"/>
                    </a:lnTo>
                    <a:lnTo>
                      <a:pt x="329463" y="56514"/>
                    </a:lnTo>
                    <a:lnTo>
                      <a:pt x="329996" y="57569"/>
                    </a:lnTo>
                    <a:lnTo>
                      <a:pt x="351573" y="57569"/>
                    </a:lnTo>
                    <a:lnTo>
                      <a:pt x="344258" y="43319"/>
                    </a:lnTo>
                    <a:lnTo>
                      <a:pt x="342684" y="41808"/>
                    </a:lnTo>
                    <a:lnTo>
                      <a:pt x="293104" y="18897"/>
                    </a:lnTo>
                    <a:close/>
                  </a:path>
                </a:pathLst>
              </a:custGeom>
              <a:solidFill>
                <a:srgbClr val="020203"/>
              </a:solidFill>
            </p:spPr>
            <p:txBody>
              <a:bodyPr wrap="square" lIns="0" tIns="0" rIns="0" bIns="0" rtlCol="0"/>
              <a:lstStyle/>
              <a:p>
                <a:endParaRPr/>
              </a:p>
            </p:txBody>
          </p:sp>
        </p:grpSp>
        <p:grpSp>
          <p:nvGrpSpPr>
            <p:cNvPr id="142" name="Groupe 141">
              <a:extLst>
                <a:ext uri="{FF2B5EF4-FFF2-40B4-BE49-F238E27FC236}">
                  <a16:creationId xmlns:a16="http://schemas.microsoft.com/office/drawing/2014/main" id="{7B6B7312-6997-4E3E-80AC-B6FE67096F08}"/>
                </a:ext>
              </a:extLst>
            </p:cNvPr>
            <p:cNvGrpSpPr/>
            <p:nvPr/>
          </p:nvGrpSpPr>
          <p:grpSpPr>
            <a:xfrm>
              <a:off x="3975100" y="6981825"/>
              <a:ext cx="202952" cy="415590"/>
              <a:chOff x="822141" y="2654217"/>
              <a:chExt cx="279400" cy="572135"/>
            </a:xfrm>
          </p:grpSpPr>
          <p:sp>
            <p:nvSpPr>
              <p:cNvPr id="143" name="object 16">
                <a:extLst>
                  <a:ext uri="{FF2B5EF4-FFF2-40B4-BE49-F238E27FC236}">
                    <a16:creationId xmlns:a16="http://schemas.microsoft.com/office/drawing/2014/main" id="{195D79CC-6C6B-40F3-80DD-CF2BB3D6BCC8}"/>
                  </a:ext>
                </a:extLst>
              </p:cNvPr>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144" name="object 17">
                <a:extLst>
                  <a:ext uri="{FF2B5EF4-FFF2-40B4-BE49-F238E27FC236}">
                    <a16:creationId xmlns:a16="http://schemas.microsoft.com/office/drawing/2014/main" id="{31611772-4001-456F-B1B3-5321ADD613C0}"/>
                  </a:ext>
                </a:extLst>
              </p:cNvPr>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146" name="Groupe 145">
              <a:extLst>
                <a:ext uri="{FF2B5EF4-FFF2-40B4-BE49-F238E27FC236}">
                  <a16:creationId xmlns:a16="http://schemas.microsoft.com/office/drawing/2014/main" id="{690F96CB-CBA0-41FD-9541-9EBBA6EAF541}"/>
                </a:ext>
              </a:extLst>
            </p:cNvPr>
            <p:cNvGrpSpPr/>
            <p:nvPr/>
          </p:nvGrpSpPr>
          <p:grpSpPr>
            <a:xfrm>
              <a:off x="5493050" y="7021720"/>
              <a:ext cx="310850" cy="341105"/>
              <a:chOff x="712235" y="3570535"/>
              <a:chExt cx="481231" cy="528070"/>
            </a:xfrm>
          </p:grpSpPr>
          <p:sp>
            <p:nvSpPr>
              <p:cNvPr id="147" name="object 8">
                <a:extLst>
                  <a:ext uri="{FF2B5EF4-FFF2-40B4-BE49-F238E27FC236}">
                    <a16:creationId xmlns:a16="http://schemas.microsoft.com/office/drawing/2014/main" id="{676C9C61-3379-4E88-805E-820868E9027A}"/>
                  </a:ext>
                </a:extLst>
              </p:cNvPr>
              <p:cNvSpPr/>
              <p:nvPr/>
            </p:nvSpPr>
            <p:spPr>
              <a:xfrm>
                <a:off x="722446" y="3610540"/>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148" name="object 9">
                <a:extLst>
                  <a:ext uri="{FF2B5EF4-FFF2-40B4-BE49-F238E27FC236}">
                    <a16:creationId xmlns:a16="http://schemas.microsoft.com/office/drawing/2014/main" id="{B8E86248-AA33-4511-BDF3-2739224B30DC}"/>
                  </a:ext>
                </a:extLst>
              </p:cNvPr>
              <p:cNvSpPr/>
              <p:nvPr/>
            </p:nvSpPr>
            <p:spPr>
              <a:xfrm>
                <a:off x="712235" y="3607352"/>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59"/>
                    </a:lnTo>
                    <a:lnTo>
                      <a:pt x="34756" y="378173"/>
                    </a:lnTo>
                    <a:lnTo>
                      <a:pt x="90106" y="394807"/>
                    </a:lnTo>
                    <a:lnTo>
                      <a:pt x="157679" y="403047"/>
                    </a:lnTo>
                    <a:lnTo>
                      <a:pt x="194716" y="404113"/>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2"/>
                    </a:lnTo>
                    <a:lnTo>
                      <a:pt x="263834" y="380880"/>
                    </a:lnTo>
                    <a:lnTo>
                      <a:pt x="194716" y="384860"/>
                    </a:lnTo>
                    <a:lnTo>
                      <a:pt x="336359" y="384860"/>
                    </a:lnTo>
                    <a:lnTo>
                      <a:pt x="354676" y="378173"/>
                    </a:lnTo>
                    <a:lnTo>
                      <a:pt x="373841" y="366929"/>
                    </a:lnTo>
                    <a:lnTo>
                      <a:pt x="385499" y="354269"/>
                    </a:lnTo>
                    <a:lnTo>
                      <a:pt x="389432" y="340359"/>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149" name="object 10">
                <a:extLst>
                  <a:ext uri="{FF2B5EF4-FFF2-40B4-BE49-F238E27FC236}">
                    <a16:creationId xmlns:a16="http://schemas.microsoft.com/office/drawing/2014/main" id="{934B9712-4295-44BF-998F-2CA3DF2DB4F5}"/>
                  </a:ext>
                </a:extLst>
              </p:cNvPr>
              <p:cNvSpPr/>
              <p:nvPr/>
            </p:nvSpPr>
            <p:spPr>
              <a:xfrm>
                <a:off x="801328" y="3580154"/>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150" name="object 11">
                <a:extLst>
                  <a:ext uri="{FF2B5EF4-FFF2-40B4-BE49-F238E27FC236}">
                    <a16:creationId xmlns:a16="http://schemas.microsoft.com/office/drawing/2014/main" id="{7AD47757-0104-4203-AD2A-158612D2313A}"/>
                  </a:ext>
                </a:extLst>
              </p:cNvPr>
              <p:cNvSpPr/>
              <p:nvPr/>
            </p:nvSpPr>
            <p:spPr>
              <a:xfrm>
                <a:off x="791115" y="3570535"/>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sp>
            <p:nvSpPr>
              <p:cNvPr id="151" name="object 12">
                <a:extLst>
                  <a:ext uri="{FF2B5EF4-FFF2-40B4-BE49-F238E27FC236}">
                    <a16:creationId xmlns:a16="http://schemas.microsoft.com/office/drawing/2014/main" id="{7754138C-8B23-4A86-81D4-C92968ABBDD9}"/>
                  </a:ext>
                </a:extLst>
              </p:cNvPr>
              <p:cNvSpPr/>
              <p:nvPr/>
            </p:nvSpPr>
            <p:spPr>
              <a:xfrm>
                <a:off x="813785" y="3697299"/>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152" name="object 13">
                <a:extLst>
                  <a:ext uri="{FF2B5EF4-FFF2-40B4-BE49-F238E27FC236}">
                    <a16:creationId xmlns:a16="http://schemas.microsoft.com/office/drawing/2014/main" id="{68796D29-EAFA-4A4B-AD17-5015C815966A}"/>
                  </a:ext>
                </a:extLst>
              </p:cNvPr>
              <p:cNvSpPr/>
              <p:nvPr/>
            </p:nvSpPr>
            <p:spPr>
              <a:xfrm>
                <a:off x="803576" y="3694110"/>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60"/>
                    </a:lnTo>
                    <a:lnTo>
                      <a:pt x="34756" y="378173"/>
                    </a:lnTo>
                    <a:lnTo>
                      <a:pt x="90106" y="394807"/>
                    </a:lnTo>
                    <a:lnTo>
                      <a:pt x="157679" y="403047"/>
                    </a:lnTo>
                    <a:lnTo>
                      <a:pt x="194716" y="404114"/>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3"/>
                    </a:lnTo>
                    <a:lnTo>
                      <a:pt x="263834" y="380880"/>
                    </a:lnTo>
                    <a:lnTo>
                      <a:pt x="194716" y="384860"/>
                    </a:lnTo>
                    <a:lnTo>
                      <a:pt x="336359" y="384860"/>
                    </a:lnTo>
                    <a:lnTo>
                      <a:pt x="354676" y="378173"/>
                    </a:lnTo>
                    <a:lnTo>
                      <a:pt x="373841" y="366929"/>
                    </a:lnTo>
                    <a:lnTo>
                      <a:pt x="385499" y="354269"/>
                    </a:lnTo>
                    <a:lnTo>
                      <a:pt x="389432" y="340360"/>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153" name="object 14">
                <a:extLst>
                  <a:ext uri="{FF2B5EF4-FFF2-40B4-BE49-F238E27FC236}">
                    <a16:creationId xmlns:a16="http://schemas.microsoft.com/office/drawing/2014/main" id="{4D3D5240-1B8B-44BA-93EA-CE7BCC378EA3}"/>
                  </a:ext>
                </a:extLst>
              </p:cNvPr>
              <p:cNvSpPr/>
              <p:nvPr/>
            </p:nvSpPr>
            <p:spPr>
              <a:xfrm>
                <a:off x="892669" y="3666310"/>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154" name="object 15">
                <a:extLst>
                  <a:ext uri="{FF2B5EF4-FFF2-40B4-BE49-F238E27FC236}">
                    <a16:creationId xmlns:a16="http://schemas.microsoft.com/office/drawing/2014/main" id="{3B283E83-8426-45BA-9757-53DB16C2D424}"/>
                  </a:ext>
                </a:extLst>
              </p:cNvPr>
              <p:cNvSpPr/>
              <p:nvPr/>
            </p:nvSpPr>
            <p:spPr>
              <a:xfrm>
                <a:off x="882456" y="3656692"/>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grpSp>
        <p:grpSp>
          <p:nvGrpSpPr>
            <p:cNvPr id="155" name="Groupe 154">
              <a:extLst>
                <a:ext uri="{FF2B5EF4-FFF2-40B4-BE49-F238E27FC236}">
                  <a16:creationId xmlns:a16="http://schemas.microsoft.com/office/drawing/2014/main" id="{2CFA8008-8406-4923-B624-F277E681D844}"/>
                </a:ext>
              </a:extLst>
            </p:cNvPr>
            <p:cNvGrpSpPr/>
            <p:nvPr/>
          </p:nvGrpSpPr>
          <p:grpSpPr>
            <a:xfrm>
              <a:off x="7820040" y="6999868"/>
              <a:ext cx="372008" cy="374603"/>
              <a:chOff x="718546" y="4372282"/>
              <a:chExt cx="459967" cy="463176"/>
            </a:xfrm>
          </p:grpSpPr>
          <p:sp>
            <p:nvSpPr>
              <p:cNvPr id="156" name="object 48">
                <a:extLst>
                  <a:ext uri="{FF2B5EF4-FFF2-40B4-BE49-F238E27FC236}">
                    <a16:creationId xmlns:a16="http://schemas.microsoft.com/office/drawing/2014/main" id="{4633BD7F-7346-4024-B735-83EF7A52CC5E}"/>
                  </a:ext>
                </a:extLst>
              </p:cNvPr>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157" name="object 49">
                <a:extLst>
                  <a:ext uri="{FF2B5EF4-FFF2-40B4-BE49-F238E27FC236}">
                    <a16:creationId xmlns:a16="http://schemas.microsoft.com/office/drawing/2014/main" id="{2BFFF72C-560B-4C21-85E0-64C6535E802D}"/>
                  </a:ext>
                </a:extLst>
              </p:cNvPr>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158" name="object 50">
                <a:extLst>
                  <a:ext uri="{FF2B5EF4-FFF2-40B4-BE49-F238E27FC236}">
                    <a16:creationId xmlns:a16="http://schemas.microsoft.com/office/drawing/2014/main" id="{26A07C82-5857-46F9-B5DA-DCDE9D9ED9CA}"/>
                  </a:ext>
                </a:extLst>
              </p:cNvPr>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159" name="object 51">
                <a:extLst>
                  <a:ext uri="{FF2B5EF4-FFF2-40B4-BE49-F238E27FC236}">
                    <a16:creationId xmlns:a16="http://schemas.microsoft.com/office/drawing/2014/main" id="{2AD66519-C4EF-4C9E-A262-337FC83BB7BE}"/>
                  </a:ext>
                </a:extLst>
              </p:cNvPr>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160" name="object 52">
                <a:extLst>
                  <a:ext uri="{FF2B5EF4-FFF2-40B4-BE49-F238E27FC236}">
                    <a16:creationId xmlns:a16="http://schemas.microsoft.com/office/drawing/2014/main" id="{F933E1A1-0DB7-458B-909B-6BADC6E11DC3}"/>
                  </a:ext>
                </a:extLst>
              </p:cNvPr>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161" name="object 53">
                <a:extLst>
                  <a:ext uri="{FF2B5EF4-FFF2-40B4-BE49-F238E27FC236}">
                    <a16:creationId xmlns:a16="http://schemas.microsoft.com/office/drawing/2014/main" id="{BAA69490-1EBF-447B-A6DC-41806E7AB724}"/>
                  </a:ext>
                </a:extLst>
              </p:cNvPr>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162" name="object 54">
                <a:extLst>
                  <a:ext uri="{FF2B5EF4-FFF2-40B4-BE49-F238E27FC236}">
                    <a16:creationId xmlns:a16="http://schemas.microsoft.com/office/drawing/2014/main" id="{2D2A41EC-C0DE-42B4-B163-ED0B5EC33D34}"/>
                  </a:ext>
                </a:extLst>
              </p:cNvPr>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163" name="object 55">
                <a:extLst>
                  <a:ext uri="{FF2B5EF4-FFF2-40B4-BE49-F238E27FC236}">
                    <a16:creationId xmlns:a16="http://schemas.microsoft.com/office/drawing/2014/main" id="{625A4AF9-BEE3-4D38-995E-573E6193491C}"/>
                  </a:ext>
                </a:extLst>
              </p:cNvPr>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164" name="object 56">
                <a:extLst>
                  <a:ext uri="{FF2B5EF4-FFF2-40B4-BE49-F238E27FC236}">
                    <a16:creationId xmlns:a16="http://schemas.microsoft.com/office/drawing/2014/main" id="{9B899C21-91C8-4BFE-96C8-F044DDE8853C}"/>
                  </a:ext>
                </a:extLst>
              </p:cNvPr>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grpSp>
          <p:nvGrpSpPr>
            <p:cNvPr id="165" name="Groupe 164">
              <a:extLst>
                <a:ext uri="{FF2B5EF4-FFF2-40B4-BE49-F238E27FC236}">
                  <a16:creationId xmlns:a16="http://schemas.microsoft.com/office/drawing/2014/main" id="{7BBD15B4-700C-4BCF-9394-9AD46A1763B8}"/>
                </a:ext>
              </a:extLst>
            </p:cNvPr>
            <p:cNvGrpSpPr/>
            <p:nvPr/>
          </p:nvGrpSpPr>
          <p:grpSpPr>
            <a:xfrm>
              <a:off x="8775700" y="6905625"/>
              <a:ext cx="284618" cy="415590"/>
              <a:chOff x="742638" y="5055152"/>
              <a:chExt cx="433767" cy="633373"/>
            </a:xfrm>
          </p:grpSpPr>
          <p:sp>
            <p:nvSpPr>
              <p:cNvPr id="166" name="object 38">
                <a:extLst>
                  <a:ext uri="{FF2B5EF4-FFF2-40B4-BE49-F238E27FC236}">
                    <a16:creationId xmlns:a16="http://schemas.microsoft.com/office/drawing/2014/main" id="{810DDB38-EF2F-432E-A19A-3B78410F9C0B}"/>
                  </a:ext>
                </a:extLst>
              </p:cNvPr>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67" name="object 39">
                <a:extLst>
                  <a:ext uri="{FF2B5EF4-FFF2-40B4-BE49-F238E27FC236}">
                    <a16:creationId xmlns:a16="http://schemas.microsoft.com/office/drawing/2014/main" id="{ABDBD403-E40C-47CF-817F-2E6400A67B68}"/>
                  </a:ext>
                </a:extLst>
              </p:cNvPr>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68" name="object 40">
                <a:extLst>
                  <a:ext uri="{FF2B5EF4-FFF2-40B4-BE49-F238E27FC236}">
                    <a16:creationId xmlns:a16="http://schemas.microsoft.com/office/drawing/2014/main" id="{DDDCB750-DF2C-4C42-90EF-A0C214F44E5A}"/>
                  </a:ext>
                </a:extLst>
              </p:cNvPr>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69" name="object 41">
                <a:extLst>
                  <a:ext uri="{FF2B5EF4-FFF2-40B4-BE49-F238E27FC236}">
                    <a16:creationId xmlns:a16="http://schemas.microsoft.com/office/drawing/2014/main" id="{0C8C29AB-0E87-45FC-B9C7-8A0B7C2CA12C}"/>
                  </a:ext>
                </a:extLst>
              </p:cNvPr>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70" name="object 42">
                <a:extLst>
                  <a:ext uri="{FF2B5EF4-FFF2-40B4-BE49-F238E27FC236}">
                    <a16:creationId xmlns:a16="http://schemas.microsoft.com/office/drawing/2014/main" id="{88D18814-2D8F-44F5-8A70-D1FA0C92E002}"/>
                  </a:ext>
                </a:extLst>
              </p:cNvPr>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71" name="object 43">
                <a:extLst>
                  <a:ext uri="{FF2B5EF4-FFF2-40B4-BE49-F238E27FC236}">
                    <a16:creationId xmlns:a16="http://schemas.microsoft.com/office/drawing/2014/main" id="{C4D4882F-95F1-4F52-9CC4-D227DC721B95}"/>
                  </a:ext>
                </a:extLst>
              </p:cNvPr>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72" name="object 44">
                <a:extLst>
                  <a:ext uri="{FF2B5EF4-FFF2-40B4-BE49-F238E27FC236}">
                    <a16:creationId xmlns:a16="http://schemas.microsoft.com/office/drawing/2014/main" id="{3A463DEE-0B42-4336-A281-2340702541CA}"/>
                  </a:ext>
                </a:extLst>
              </p:cNvPr>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73" name="object 45">
                <a:extLst>
                  <a:ext uri="{FF2B5EF4-FFF2-40B4-BE49-F238E27FC236}">
                    <a16:creationId xmlns:a16="http://schemas.microsoft.com/office/drawing/2014/main" id="{BE8DC2CC-DD68-4077-9669-2B41025F1781}"/>
                  </a:ext>
                </a:extLst>
              </p:cNvPr>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74" name="object 46">
                <a:extLst>
                  <a:ext uri="{FF2B5EF4-FFF2-40B4-BE49-F238E27FC236}">
                    <a16:creationId xmlns:a16="http://schemas.microsoft.com/office/drawing/2014/main" id="{25F15DF0-D7D3-4C88-9125-FD1B749755EC}"/>
                  </a:ext>
                </a:extLst>
              </p:cNvPr>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75" name="object 47">
                <a:extLst>
                  <a:ext uri="{FF2B5EF4-FFF2-40B4-BE49-F238E27FC236}">
                    <a16:creationId xmlns:a16="http://schemas.microsoft.com/office/drawing/2014/main" id="{AF8DD516-C698-43A0-BD13-D9DAA832E65A}"/>
                  </a:ext>
                </a:extLst>
              </p:cNvPr>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88084" y="542538"/>
            <a:ext cx="5558816" cy="323165"/>
          </a:xfrm>
          <a:prstGeom prst="rect">
            <a:avLst/>
          </a:prstGeom>
        </p:spPr>
        <p:txBody>
          <a:bodyPr vert="horz" wrap="square" lIns="0" tIns="0" rIns="0" bIns="0" rtlCol="0">
            <a:spAutoFit/>
          </a:bodyPr>
          <a:lstStyle/>
          <a:p>
            <a:pPr marL="33655">
              <a:lnSpc>
                <a:spcPct val="100000"/>
              </a:lnSpc>
            </a:pPr>
            <a:r>
              <a:rPr lang="fr-BE" sz="2100" dirty="0"/>
              <a:t>Qu’est-ce que la transition énergétique ?</a:t>
            </a:r>
          </a:p>
        </p:txBody>
      </p:sp>
      <p:sp>
        <p:nvSpPr>
          <p:cNvPr id="5" name="object 5"/>
          <p:cNvSpPr/>
          <p:nvPr/>
        </p:nvSpPr>
        <p:spPr>
          <a:xfrm>
            <a:off x="805988" y="428625"/>
            <a:ext cx="6369512" cy="535915"/>
          </a:xfrm>
          <a:custGeom>
            <a:avLst/>
            <a:gdLst/>
            <a:ahLst/>
            <a:cxnLst/>
            <a:rect l="l" t="t" r="r" b="b"/>
            <a:pathLst>
              <a:path w="4055110" h="701040">
                <a:moveTo>
                  <a:pt x="123634" y="0"/>
                </a:moveTo>
                <a:lnTo>
                  <a:pt x="123634" y="123634"/>
                </a:lnTo>
                <a:lnTo>
                  <a:pt x="0" y="123634"/>
                </a:lnTo>
                <a:lnTo>
                  <a:pt x="0" y="577367"/>
                </a:lnTo>
                <a:lnTo>
                  <a:pt x="123634" y="577367"/>
                </a:lnTo>
                <a:lnTo>
                  <a:pt x="123634" y="701001"/>
                </a:lnTo>
                <a:lnTo>
                  <a:pt x="3931488" y="701001"/>
                </a:lnTo>
                <a:lnTo>
                  <a:pt x="3931488" y="577367"/>
                </a:lnTo>
                <a:lnTo>
                  <a:pt x="4055122" y="577367"/>
                </a:lnTo>
                <a:lnTo>
                  <a:pt x="4055122" y="123634"/>
                </a:lnTo>
                <a:lnTo>
                  <a:pt x="3931488" y="123634"/>
                </a:lnTo>
                <a:lnTo>
                  <a:pt x="3931488" y="0"/>
                </a:lnTo>
                <a:lnTo>
                  <a:pt x="123634" y="0"/>
                </a:lnTo>
                <a:close/>
              </a:path>
            </a:pathLst>
          </a:custGeom>
          <a:ln w="69786">
            <a:solidFill>
              <a:srgbClr val="E6E3E4"/>
            </a:solidFill>
          </a:ln>
        </p:spPr>
        <p:txBody>
          <a:bodyPr wrap="square" lIns="0" tIns="0" rIns="0" bIns="0" rtlCol="0"/>
          <a:lstStyle/>
          <a:p>
            <a:endParaRPr/>
          </a:p>
        </p:txBody>
      </p:sp>
      <p:sp>
        <p:nvSpPr>
          <p:cNvPr id="6" name="object 6"/>
          <p:cNvSpPr/>
          <p:nvPr/>
        </p:nvSpPr>
        <p:spPr>
          <a:xfrm>
            <a:off x="562207" y="251201"/>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7" name="object 7"/>
          <p:cNvSpPr/>
          <p:nvPr/>
        </p:nvSpPr>
        <p:spPr>
          <a:xfrm>
            <a:off x="648799" y="309033"/>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 name="object 8"/>
          <p:cNvSpPr/>
          <p:nvPr/>
        </p:nvSpPr>
        <p:spPr>
          <a:xfrm>
            <a:off x="457203" y="130729"/>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9" name="object 9"/>
          <p:cNvSpPr/>
          <p:nvPr/>
        </p:nvSpPr>
        <p:spPr>
          <a:xfrm>
            <a:off x="517015" y="206081"/>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0" name="object 10"/>
          <p:cNvSpPr/>
          <p:nvPr/>
        </p:nvSpPr>
        <p:spPr>
          <a:xfrm>
            <a:off x="801635" y="763251"/>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1" name="object 11"/>
          <p:cNvSpPr/>
          <p:nvPr/>
        </p:nvSpPr>
        <p:spPr>
          <a:xfrm>
            <a:off x="810045" y="790164"/>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2" name="object 12"/>
          <p:cNvSpPr/>
          <p:nvPr/>
        </p:nvSpPr>
        <p:spPr>
          <a:xfrm>
            <a:off x="822109" y="817496"/>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3" name="object 13"/>
          <p:cNvSpPr/>
          <p:nvPr/>
        </p:nvSpPr>
        <p:spPr>
          <a:xfrm>
            <a:off x="734259" y="368702"/>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4" name="object 14"/>
          <p:cNvSpPr/>
          <p:nvPr/>
        </p:nvSpPr>
        <p:spPr>
          <a:xfrm>
            <a:off x="734259" y="368702"/>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5" name="object 15"/>
          <p:cNvSpPr/>
          <p:nvPr/>
        </p:nvSpPr>
        <p:spPr>
          <a:xfrm>
            <a:off x="814391" y="547577"/>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6" name="object 16"/>
          <p:cNvSpPr/>
          <p:nvPr/>
        </p:nvSpPr>
        <p:spPr>
          <a:xfrm>
            <a:off x="1076008" y="353271"/>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7" name="object 17"/>
          <p:cNvSpPr/>
          <p:nvPr/>
        </p:nvSpPr>
        <p:spPr>
          <a:xfrm>
            <a:off x="559470" y="353551"/>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8" name="object 18"/>
          <p:cNvSpPr/>
          <p:nvPr/>
        </p:nvSpPr>
        <p:spPr>
          <a:xfrm>
            <a:off x="1026213" y="276161"/>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9" name="object 19"/>
          <p:cNvSpPr/>
          <p:nvPr/>
        </p:nvSpPr>
        <p:spPr>
          <a:xfrm>
            <a:off x="632912" y="272193"/>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0" name="object 20"/>
          <p:cNvSpPr/>
          <p:nvPr/>
        </p:nvSpPr>
        <p:spPr>
          <a:xfrm>
            <a:off x="950587" y="223459"/>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1" name="object 21"/>
          <p:cNvSpPr/>
          <p:nvPr/>
        </p:nvSpPr>
        <p:spPr>
          <a:xfrm>
            <a:off x="724889" y="223457"/>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2" name="object 22"/>
          <p:cNvSpPr/>
          <p:nvPr/>
        </p:nvSpPr>
        <p:spPr>
          <a:xfrm>
            <a:off x="845460" y="204789"/>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38" name="object 16"/>
          <p:cNvSpPr/>
          <p:nvPr/>
        </p:nvSpPr>
        <p:spPr>
          <a:xfrm>
            <a:off x="804503" y="1296176"/>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39" name="object 17"/>
          <p:cNvSpPr/>
          <p:nvPr/>
        </p:nvSpPr>
        <p:spPr>
          <a:xfrm>
            <a:off x="882543" y="1616216"/>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sp>
        <p:nvSpPr>
          <p:cNvPr id="60" name="object 38"/>
          <p:cNvSpPr/>
          <p:nvPr/>
        </p:nvSpPr>
        <p:spPr>
          <a:xfrm>
            <a:off x="911051" y="535970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 name="object 39"/>
          <p:cNvSpPr/>
          <p:nvPr/>
        </p:nvSpPr>
        <p:spPr>
          <a:xfrm>
            <a:off x="901499" y="5350655"/>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 name="object 40"/>
          <p:cNvSpPr/>
          <p:nvPr/>
        </p:nvSpPr>
        <p:spPr>
          <a:xfrm>
            <a:off x="824096" y="5169560"/>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 name="object 41"/>
          <p:cNvSpPr/>
          <p:nvPr/>
        </p:nvSpPr>
        <p:spPr>
          <a:xfrm>
            <a:off x="747589" y="536329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 name="object 42"/>
          <p:cNvSpPr/>
          <p:nvPr/>
        </p:nvSpPr>
        <p:spPr>
          <a:xfrm>
            <a:off x="896257" y="535115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 name="object 43"/>
          <p:cNvSpPr/>
          <p:nvPr/>
        </p:nvSpPr>
        <p:spPr>
          <a:xfrm>
            <a:off x="1039142" y="5500462"/>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 name="object 44"/>
          <p:cNvSpPr/>
          <p:nvPr/>
        </p:nvSpPr>
        <p:spPr>
          <a:xfrm>
            <a:off x="1021971" y="5493919"/>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67" name="object 45"/>
          <p:cNvSpPr/>
          <p:nvPr/>
        </p:nvSpPr>
        <p:spPr>
          <a:xfrm>
            <a:off x="970463" y="5373938"/>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 name="object 46"/>
          <p:cNvSpPr/>
          <p:nvPr/>
        </p:nvSpPr>
        <p:spPr>
          <a:xfrm>
            <a:off x="919554" y="5502856"/>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 name="object 47"/>
          <p:cNvSpPr/>
          <p:nvPr/>
        </p:nvSpPr>
        <p:spPr>
          <a:xfrm>
            <a:off x="1018487" y="5494780"/>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0" name="object 48"/>
          <p:cNvSpPr/>
          <p:nvPr/>
        </p:nvSpPr>
        <p:spPr>
          <a:xfrm>
            <a:off x="828596" y="444555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71" name="object 49"/>
          <p:cNvSpPr/>
          <p:nvPr/>
        </p:nvSpPr>
        <p:spPr>
          <a:xfrm>
            <a:off x="999138" y="488904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72" name="object 50"/>
          <p:cNvSpPr/>
          <p:nvPr/>
        </p:nvSpPr>
        <p:spPr>
          <a:xfrm>
            <a:off x="1021181" y="476222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73" name="object 51"/>
          <p:cNvSpPr/>
          <p:nvPr/>
        </p:nvSpPr>
        <p:spPr>
          <a:xfrm>
            <a:off x="752573" y="447172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74" name="object 52"/>
          <p:cNvSpPr/>
          <p:nvPr/>
        </p:nvSpPr>
        <p:spPr>
          <a:xfrm>
            <a:off x="808765" y="459400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75" name="object 53"/>
          <p:cNvSpPr/>
          <p:nvPr/>
        </p:nvSpPr>
        <p:spPr>
          <a:xfrm>
            <a:off x="1101549" y="461679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76" name="object 54"/>
          <p:cNvSpPr/>
          <p:nvPr/>
        </p:nvSpPr>
        <p:spPr>
          <a:xfrm>
            <a:off x="1166660" y="466094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77" name="object 55"/>
          <p:cNvSpPr/>
          <p:nvPr/>
        </p:nvSpPr>
        <p:spPr>
          <a:xfrm>
            <a:off x="723497" y="473452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78" name="object 56"/>
          <p:cNvSpPr/>
          <p:nvPr/>
        </p:nvSpPr>
        <p:spPr>
          <a:xfrm>
            <a:off x="750820" y="479388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sp>
        <p:nvSpPr>
          <p:cNvPr id="87" name="object 86"/>
          <p:cNvSpPr/>
          <p:nvPr/>
        </p:nvSpPr>
        <p:spPr>
          <a:xfrm>
            <a:off x="1611797"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8" name="object 87"/>
          <p:cNvSpPr/>
          <p:nvPr/>
        </p:nvSpPr>
        <p:spPr>
          <a:xfrm>
            <a:off x="1904173"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9" name="object 88"/>
          <p:cNvSpPr/>
          <p:nvPr/>
        </p:nvSpPr>
        <p:spPr>
          <a:xfrm>
            <a:off x="2196547"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16" name="object 86"/>
          <p:cNvSpPr/>
          <p:nvPr/>
        </p:nvSpPr>
        <p:spPr>
          <a:xfrm>
            <a:off x="1629435" y="441951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18" name="object 88"/>
          <p:cNvSpPr/>
          <p:nvPr/>
        </p:nvSpPr>
        <p:spPr>
          <a:xfrm>
            <a:off x="1960129" y="441951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0" name="object 90"/>
          <p:cNvSpPr/>
          <p:nvPr/>
        </p:nvSpPr>
        <p:spPr>
          <a:xfrm>
            <a:off x="1692483"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1" name="object 91"/>
          <p:cNvSpPr/>
          <p:nvPr/>
        </p:nvSpPr>
        <p:spPr>
          <a:xfrm>
            <a:off x="1984858"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2" name="object 92"/>
          <p:cNvSpPr/>
          <p:nvPr/>
        </p:nvSpPr>
        <p:spPr>
          <a:xfrm>
            <a:off x="2328347"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3" name="object 93"/>
          <p:cNvSpPr/>
          <p:nvPr/>
        </p:nvSpPr>
        <p:spPr>
          <a:xfrm>
            <a:off x="2620723"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4" name="object 94"/>
          <p:cNvSpPr/>
          <p:nvPr/>
        </p:nvSpPr>
        <p:spPr>
          <a:xfrm>
            <a:off x="2913097" y="6093928"/>
            <a:ext cx="240665" cy="520065"/>
          </a:xfrm>
          <a:custGeom>
            <a:avLst/>
            <a:gdLst/>
            <a:ahLst/>
            <a:cxnLst/>
            <a:rect l="l" t="t" r="r" b="b"/>
            <a:pathLst>
              <a:path w="240665"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25" name="object 95"/>
          <p:cNvSpPr/>
          <p:nvPr/>
        </p:nvSpPr>
        <p:spPr>
          <a:xfrm>
            <a:off x="3205473"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26" name="object 96"/>
          <p:cNvSpPr/>
          <p:nvPr/>
        </p:nvSpPr>
        <p:spPr>
          <a:xfrm>
            <a:off x="3497848"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27" name="object 97"/>
          <p:cNvSpPr/>
          <p:nvPr/>
        </p:nvSpPr>
        <p:spPr>
          <a:xfrm>
            <a:off x="3790223"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28" name="object 98"/>
          <p:cNvSpPr/>
          <p:nvPr/>
        </p:nvSpPr>
        <p:spPr>
          <a:xfrm>
            <a:off x="4082599"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29" name="object 99"/>
          <p:cNvSpPr/>
          <p:nvPr/>
        </p:nvSpPr>
        <p:spPr>
          <a:xfrm>
            <a:off x="4374974"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30" name="object 100"/>
          <p:cNvSpPr/>
          <p:nvPr/>
        </p:nvSpPr>
        <p:spPr>
          <a:xfrm>
            <a:off x="1653904"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1" name="object 101"/>
          <p:cNvSpPr/>
          <p:nvPr/>
        </p:nvSpPr>
        <p:spPr>
          <a:xfrm>
            <a:off x="1946280"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2" name="object 102"/>
          <p:cNvSpPr/>
          <p:nvPr/>
        </p:nvSpPr>
        <p:spPr>
          <a:xfrm>
            <a:off x="2238656"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3" name="object 103"/>
          <p:cNvSpPr/>
          <p:nvPr/>
        </p:nvSpPr>
        <p:spPr>
          <a:xfrm>
            <a:off x="2531031"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4" name="object 104"/>
          <p:cNvSpPr/>
          <p:nvPr/>
        </p:nvSpPr>
        <p:spPr>
          <a:xfrm>
            <a:off x="2823405"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5" name="object 105"/>
          <p:cNvSpPr/>
          <p:nvPr/>
        </p:nvSpPr>
        <p:spPr>
          <a:xfrm>
            <a:off x="3115781"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6" name="object 106"/>
          <p:cNvSpPr/>
          <p:nvPr/>
        </p:nvSpPr>
        <p:spPr>
          <a:xfrm>
            <a:off x="3408093" y="5259853"/>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7" name="object 107"/>
          <p:cNvSpPr/>
          <p:nvPr/>
        </p:nvSpPr>
        <p:spPr>
          <a:xfrm>
            <a:off x="3700467" y="5259853"/>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8" name="object 108"/>
          <p:cNvSpPr/>
          <p:nvPr/>
        </p:nvSpPr>
        <p:spPr>
          <a:xfrm>
            <a:off x="3992842" y="5259853"/>
            <a:ext cx="240665" cy="520065"/>
          </a:xfrm>
          <a:custGeom>
            <a:avLst/>
            <a:gdLst/>
            <a:ahLst/>
            <a:cxnLst/>
            <a:rect l="l" t="t" r="r" b="b"/>
            <a:pathLst>
              <a:path w="240665"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39" name="object 109"/>
          <p:cNvSpPr/>
          <p:nvPr/>
        </p:nvSpPr>
        <p:spPr>
          <a:xfrm>
            <a:off x="4285218"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0" name="object 110"/>
          <p:cNvSpPr/>
          <p:nvPr/>
        </p:nvSpPr>
        <p:spPr>
          <a:xfrm>
            <a:off x="457759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1" name="object 111"/>
          <p:cNvSpPr/>
          <p:nvPr/>
        </p:nvSpPr>
        <p:spPr>
          <a:xfrm>
            <a:off x="4869968"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2" name="object 112"/>
          <p:cNvSpPr/>
          <p:nvPr/>
        </p:nvSpPr>
        <p:spPr>
          <a:xfrm>
            <a:off x="516234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3" name="object 113"/>
          <p:cNvSpPr/>
          <p:nvPr/>
        </p:nvSpPr>
        <p:spPr>
          <a:xfrm>
            <a:off x="5454719"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4" name="object 114"/>
          <p:cNvSpPr/>
          <p:nvPr/>
        </p:nvSpPr>
        <p:spPr>
          <a:xfrm>
            <a:off x="574709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145" name="Ovaal 144"/>
          <p:cNvSpPr/>
          <p:nvPr/>
        </p:nvSpPr>
        <p:spPr>
          <a:xfrm flipH="1">
            <a:off x="7556498" y="1249277"/>
            <a:ext cx="1219202" cy="114086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a:solidFill>
                  <a:schemeClr val="bg1"/>
                </a:solidFill>
                <a:latin typeface="Helvetica"/>
                <a:cs typeface="Helvetica"/>
              </a:rPr>
              <a:t>Énergie grise</a:t>
            </a:r>
          </a:p>
        </p:txBody>
      </p:sp>
      <p:sp>
        <p:nvSpPr>
          <p:cNvPr id="146" name="Ovaal 145"/>
          <p:cNvSpPr/>
          <p:nvPr/>
        </p:nvSpPr>
        <p:spPr>
          <a:xfrm flipH="1">
            <a:off x="6261100" y="2583283"/>
            <a:ext cx="4109938" cy="422343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a:solidFill>
                  <a:schemeClr val="bg1"/>
                </a:solidFill>
                <a:latin typeface="Helvetica"/>
                <a:cs typeface="Helvetica"/>
              </a:rPr>
              <a:t>Sources renouvelables</a:t>
            </a:r>
          </a:p>
          <a:p>
            <a:pPr algn="ctr"/>
            <a:endParaRPr lang="nl-NL" sz="1600" b="1" spc="10" dirty="0">
              <a:solidFill>
                <a:schemeClr val="bg1"/>
              </a:solidFill>
              <a:latin typeface="Helvetica"/>
              <a:cs typeface="Helvetica"/>
            </a:endParaRPr>
          </a:p>
          <a:p>
            <a:pPr algn="ctr"/>
            <a:r>
              <a:rPr lang="fr-BE" sz="1600" b="1">
                <a:solidFill>
                  <a:schemeClr val="bg1"/>
                </a:solidFill>
                <a:latin typeface="Helvetica"/>
                <a:cs typeface="Helvetica"/>
              </a:rPr>
              <a:t>Énergie verte</a:t>
            </a:r>
          </a:p>
        </p:txBody>
      </p:sp>
      <p:pic>
        <p:nvPicPr>
          <p:cNvPr id="9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094" y="6093928"/>
            <a:ext cx="803772" cy="6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358" y="2115532"/>
            <a:ext cx="771041" cy="740216"/>
          </a:xfrm>
          <a:prstGeom prst="rect">
            <a:avLst/>
          </a:prstGeom>
        </p:spPr>
      </p:pic>
      <p:sp>
        <p:nvSpPr>
          <p:cNvPr id="79" name="object 86"/>
          <p:cNvSpPr/>
          <p:nvPr/>
        </p:nvSpPr>
        <p:spPr>
          <a:xfrm>
            <a:off x="1611797"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0" name="object 87"/>
          <p:cNvSpPr/>
          <p:nvPr/>
        </p:nvSpPr>
        <p:spPr>
          <a:xfrm>
            <a:off x="1904173"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1" name="object 88"/>
          <p:cNvSpPr/>
          <p:nvPr/>
        </p:nvSpPr>
        <p:spPr>
          <a:xfrm>
            <a:off x="2196547"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pic>
        <p:nvPicPr>
          <p:cNvPr id="23" name="Afbeelding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650" y="3059003"/>
            <a:ext cx="728497" cy="1187341"/>
          </a:xfrm>
          <a:prstGeom prst="rect">
            <a:avLst/>
          </a:prstGeom>
        </p:spPr>
      </p:pic>
      <p:sp>
        <p:nvSpPr>
          <p:cNvPr id="82" name="object 86"/>
          <p:cNvSpPr/>
          <p:nvPr/>
        </p:nvSpPr>
        <p:spPr>
          <a:xfrm>
            <a:off x="1611797"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3" name="object 87"/>
          <p:cNvSpPr/>
          <p:nvPr/>
        </p:nvSpPr>
        <p:spPr>
          <a:xfrm>
            <a:off x="1904173"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84" name="object 88"/>
          <p:cNvSpPr/>
          <p:nvPr/>
        </p:nvSpPr>
        <p:spPr>
          <a:xfrm>
            <a:off x="2196547"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0" name="object 86"/>
          <p:cNvSpPr/>
          <p:nvPr/>
        </p:nvSpPr>
        <p:spPr>
          <a:xfrm>
            <a:off x="2517645"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1" name="object 87"/>
          <p:cNvSpPr/>
          <p:nvPr/>
        </p:nvSpPr>
        <p:spPr>
          <a:xfrm>
            <a:off x="2810021"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3" name="object 88"/>
          <p:cNvSpPr/>
          <p:nvPr/>
        </p:nvSpPr>
        <p:spPr>
          <a:xfrm>
            <a:off x="3102395"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4" name="object 86"/>
          <p:cNvSpPr/>
          <p:nvPr/>
        </p:nvSpPr>
        <p:spPr>
          <a:xfrm>
            <a:off x="2517645"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5" name="object 87"/>
          <p:cNvSpPr/>
          <p:nvPr/>
        </p:nvSpPr>
        <p:spPr>
          <a:xfrm>
            <a:off x="2810021"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6" name="object 88"/>
          <p:cNvSpPr/>
          <p:nvPr/>
        </p:nvSpPr>
        <p:spPr>
          <a:xfrm>
            <a:off x="3102395"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7" name="object 86"/>
          <p:cNvSpPr/>
          <p:nvPr/>
        </p:nvSpPr>
        <p:spPr>
          <a:xfrm>
            <a:off x="3415112"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8" name="object 87"/>
          <p:cNvSpPr/>
          <p:nvPr/>
        </p:nvSpPr>
        <p:spPr>
          <a:xfrm>
            <a:off x="3707488"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99" name="object 88"/>
          <p:cNvSpPr/>
          <p:nvPr/>
        </p:nvSpPr>
        <p:spPr>
          <a:xfrm>
            <a:off x="3999862"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0" name="object 86"/>
          <p:cNvSpPr/>
          <p:nvPr/>
        </p:nvSpPr>
        <p:spPr>
          <a:xfrm>
            <a:off x="3415112"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1" name="object 87"/>
          <p:cNvSpPr/>
          <p:nvPr/>
        </p:nvSpPr>
        <p:spPr>
          <a:xfrm>
            <a:off x="3707488"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102" name="object 88"/>
          <p:cNvSpPr/>
          <p:nvPr/>
        </p:nvSpPr>
        <p:spPr>
          <a:xfrm>
            <a:off x="3999862"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pic>
        <p:nvPicPr>
          <p:cNvPr id="186" name="Picture 2">
            <a:extLst>
              <a:ext uri="{FF2B5EF4-FFF2-40B4-BE49-F238E27FC236}">
                <a16:creationId xmlns:a16="http://schemas.microsoft.com/office/drawing/2014/main" id="{89166F85-C2ED-4034-8446-06F544CF8DA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87973" y="7057410"/>
            <a:ext cx="332606" cy="266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4" name="ZoneTexte 103">
            <a:extLst>
              <a:ext uri="{FF2B5EF4-FFF2-40B4-BE49-F238E27FC236}">
                <a16:creationId xmlns:a16="http://schemas.microsoft.com/office/drawing/2014/main" id="{A37F913B-AFB6-4249-B519-630581243BE6}"/>
              </a:ext>
            </a:extLst>
          </p:cNvPr>
          <p:cNvSpPr txBox="1"/>
          <p:nvPr/>
        </p:nvSpPr>
        <p:spPr>
          <a:xfrm>
            <a:off x="1629435" y="7020311"/>
            <a:ext cx="8975065" cy="338554"/>
          </a:xfrm>
          <a:prstGeom prst="rect">
            <a:avLst/>
          </a:prstGeom>
          <a:noFill/>
        </p:spPr>
        <p:txBody>
          <a:bodyPr wrap="square" rtlCol="0">
            <a:spAutoFit/>
          </a:bodyPr>
          <a:lstStyle/>
          <a:p>
            <a:pPr algn="r"/>
            <a:r>
              <a:rPr lang="fr-BE" sz="1600" dirty="0">
                <a:latin typeface="Arial" panose="020B0604020202020204" pitchFamily="34" charset="0"/>
                <a:cs typeface="Arial" panose="020B0604020202020204" pitchFamily="34" charset="0"/>
              </a:rPr>
              <a:t>Gaz  naturel          Biomasse        Chaleur souterraine         Eau         Vent         Soleil</a:t>
            </a:r>
          </a:p>
        </p:txBody>
      </p:sp>
      <p:grpSp>
        <p:nvGrpSpPr>
          <p:cNvPr id="107" name="Groupe 106">
            <a:extLst>
              <a:ext uri="{FF2B5EF4-FFF2-40B4-BE49-F238E27FC236}">
                <a16:creationId xmlns:a16="http://schemas.microsoft.com/office/drawing/2014/main" id="{60A34A88-5338-461E-9A08-76C5D9532311}"/>
              </a:ext>
            </a:extLst>
          </p:cNvPr>
          <p:cNvGrpSpPr/>
          <p:nvPr/>
        </p:nvGrpSpPr>
        <p:grpSpPr>
          <a:xfrm>
            <a:off x="2620723" y="6972592"/>
            <a:ext cx="202952" cy="415590"/>
            <a:chOff x="822141" y="2654217"/>
            <a:chExt cx="279400" cy="572135"/>
          </a:xfrm>
        </p:grpSpPr>
        <p:sp>
          <p:nvSpPr>
            <p:cNvPr id="167" name="object 16">
              <a:extLst>
                <a:ext uri="{FF2B5EF4-FFF2-40B4-BE49-F238E27FC236}">
                  <a16:creationId xmlns:a16="http://schemas.microsoft.com/office/drawing/2014/main" id="{F08767D2-961A-4077-A176-43FC3881BCB8}"/>
                </a:ext>
              </a:extLst>
            </p:cNvPr>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168" name="object 17">
              <a:extLst>
                <a:ext uri="{FF2B5EF4-FFF2-40B4-BE49-F238E27FC236}">
                  <a16:creationId xmlns:a16="http://schemas.microsoft.com/office/drawing/2014/main" id="{2D0F2B4D-D758-44D4-808B-882012B651FF}"/>
                </a:ext>
              </a:extLst>
            </p:cNvPr>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109" name="Groupe 108">
            <a:extLst>
              <a:ext uri="{FF2B5EF4-FFF2-40B4-BE49-F238E27FC236}">
                <a16:creationId xmlns:a16="http://schemas.microsoft.com/office/drawing/2014/main" id="{AA259BAC-AE59-4BED-8648-AF5689FE2188}"/>
              </a:ext>
            </a:extLst>
          </p:cNvPr>
          <p:cNvGrpSpPr/>
          <p:nvPr/>
        </p:nvGrpSpPr>
        <p:grpSpPr>
          <a:xfrm>
            <a:off x="7785100" y="6999869"/>
            <a:ext cx="311165" cy="313335"/>
            <a:chOff x="718546" y="4372282"/>
            <a:chExt cx="459967" cy="463176"/>
          </a:xfrm>
        </p:grpSpPr>
        <p:sp>
          <p:nvSpPr>
            <p:cNvPr id="150" name="object 48">
              <a:extLst>
                <a:ext uri="{FF2B5EF4-FFF2-40B4-BE49-F238E27FC236}">
                  <a16:creationId xmlns:a16="http://schemas.microsoft.com/office/drawing/2014/main" id="{744F78C1-0EAC-44C7-BF22-B69A447929EC}"/>
                </a:ext>
              </a:extLst>
            </p:cNvPr>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151" name="object 49">
              <a:extLst>
                <a:ext uri="{FF2B5EF4-FFF2-40B4-BE49-F238E27FC236}">
                  <a16:creationId xmlns:a16="http://schemas.microsoft.com/office/drawing/2014/main" id="{5E7598D4-BF3B-419B-8B3E-85A245701DB8}"/>
                </a:ext>
              </a:extLst>
            </p:cNvPr>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152" name="object 50">
              <a:extLst>
                <a:ext uri="{FF2B5EF4-FFF2-40B4-BE49-F238E27FC236}">
                  <a16:creationId xmlns:a16="http://schemas.microsoft.com/office/drawing/2014/main" id="{6332A0A2-CA9F-42AD-96D5-0BD3279A7C01}"/>
                </a:ext>
              </a:extLst>
            </p:cNvPr>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153" name="object 51">
              <a:extLst>
                <a:ext uri="{FF2B5EF4-FFF2-40B4-BE49-F238E27FC236}">
                  <a16:creationId xmlns:a16="http://schemas.microsoft.com/office/drawing/2014/main" id="{925100D0-D0C3-4834-A600-C74DE23E6EAE}"/>
                </a:ext>
              </a:extLst>
            </p:cNvPr>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154" name="object 52">
              <a:extLst>
                <a:ext uri="{FF2B5EF4-FFF2-40B4-BE49-F238E27FC236}">
                  <a16:creationId xmlns:a16="http://schemas.microsoft.com/office/drawing/2014/main" id="{F4E6B1C6-2AD5-41F2-989C-2FECB8295D9C}"/>
                </a:ext>
              </a:extLst>
            </p:cNvPr>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155" name="object 53">
              <a:extLst>
                <a:ext uri="{FF2B5EF4-FFF2-40B4-BE49-F238E27FC236}">
                  <a16:creationId xmlns:a16="http://schemas.microsoft.com/office/drawing/2014/main" id="{2F866F37-B326-4B83-A978-06114191B6D2}"/>
                </a:ext>
              </a:extLst>
            </p:cNvPr>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156" name="object 54">
              <a:extLst>
                <a:ext uri="{FF2B5EF4-FFF2-40B4-BE49-F238E27FC236}">
                  <a16:creationId xmlns:a16="http://schemas.microsoft.com/office/drawing/2014/main" id="{ECA3F3EB-130A-43E4-8527-A2763A7D3A14}"/>
                </a:ext>
              </a:extLst>
            </p:cNvPr>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157" name="object 55">
              <a:extLst>
                <a:ext uri="{FF2B5EF4-FFF2-40B4-BE49-F238E27FC236}">
                  <a16:creationId xmlns:a16="http://schemas.microsoft.com/office/drawing/2014/main" id="{1F971EED-DD82-47F1-B9B2-1509FF56FCE1}"/>
                </a:ext>
              </a:extLst>
            </p:cNvPr>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158" name="object 56">
              <a:extLst>
                <a:ext uri="{FF2B5EF4-FFF2-40B4-BE49-F238E27FC236}">
                  <a16:creationId xmlns:a16="http://schemas.microsoft.com/office/drawing/2014/main" id="{60A1E155-DF47-40A4-B4FF-706742148815}"/>
                </a:ext>
              </a:extLst>
            </p:cNvPr>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grpSp>
        <p:nvGrpSpPr>
          <p:cNvPr id="110" name="Groupe 109">
            <a:extLst>
              <a:ext uri="{FF2B5EF4-FFF2-40B4-BE49-F238E27FC236}">
                <a16:creationId xmlns:a16="http://schemas.microsoft.com/office/drawing/2014/main" id="{6FAFF37B-8027-4D23-A3FC-57A475D71A98}"/>
              </a:ext>
            </a:extLst>
          </p:cNvPr>
          <p:cNvGrpSpPr/>
          <p:nvPr/>
        </p:nvGrpSpPr>
        <p:grpSpPr>
          <a:xfrm>
            <a:off x="8775700" y="6905625"/>
            <a:ext cx="284618" cy="415590"/>
            <a:chOff x="742638" y="5055152"/>
            <a:chExt cx="433767" cy="633373"/>
          </a:xfrm>
        </p:grpSpPr>
        <p:sp>
          <p:nvSpPr>
            <p:cNvPr id="111" name="object 38">
              <a:extLst>
                <a:ext uri="{FF2B5EF4-FFF2-40B4-BE49-F238E27FC236}">
                  <a16:creationId xmlns:a16="http://schemas.microsoft.com/office/drawing/2014/main" id="{567E6C9E-CBC1-46E6-ACFE-0B1A2C91739F}"/>
                </a:ext>
              </a:extLst>
            </p:cNvPr>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12" name="object 39">
              <a:extLst>
                <a:ext uri="{FF2B5EF4-FFF2-40B4-BE49-F238E27FC236}">
                  <a16:creationId xmlns:a16="http://schemas.microsoft.com/office/drawing/2014/main" id="{63D10581-621E-4FBC-A8EB-DB941436F75C}"/>
                </a:ext>
              </a:extLst>
            </p:cNvPr>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13" name="object 40">
              <a:extLst>
                <a:ext uri="{FF2B5EF4-FFF2-40B4-BE49-F238E27FC236}">
                  <a16:creationId xmlns:a16="http://schemas.microsoft.com/office/drawing/2014/main" id="{A68415D6-0EC0-47EC-9F7B-8CF2A28C51E1}"/>
                </a:ext>
              </a:extLst>
            </p:cNvPr>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14" name="object 41">
              <a:extLst>
                <a:ext uri="{FF2B5EF4-FFF2-40B4-BE49-F238E27FC236}">
                  <a16:creationId xmlns:a16="http://schemas.microsoft.com/office/drawing/2014/main" id="{335E6B13-903D-45B9-8095-A5D2C2522B40}"/>
                </a:ext>
              </a:extLst>
            </p:cNvPr>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15" name="object 42">
              <a:extLst>
                <a:ext uri="{FF2B5EF4-FFF2-40B4-BE49-F238E27FC236}">
                  <a16:creationId xmlns:a16="http://schemas.microsoft.com/office/drawing/2014/main" id="{A2EB84F9-A63D-44C1-B482-77EC31831484}"/>
                </a:ext>
              </a:extLst>
            </p:cNvPr>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17" name="object 43">
              <a:extLst>
                <a:ext uri="{FF2B5EF4-FFF2-40B4-BE49-F238E27FC236}">
                  <a16:creationId xmlns:a16="http://schemas.microsoft.com/office/drawing/2014/main" id="{D972D523-7874-4287-81B2-768D9720A48A}"/>
                </a:ext>
              </a:extLst>
            </p:cNvPr>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19" name="object 44">
              <a:extLst>
                <a:ext uri="{FF2B5EF4-FFF2-40B4-BE49-F238E27FC236}">
                  <a16:creationId xmlns:a16="http://schemas.microsoft.com/office/drawing/2014/main" id="{1E399B00-5576-47A6-AD07-29D4A954ADB9}"/>
                </a:ext>
              </a:extLst>
            </p:cNvPr>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47" name="object 45">
              <a:extLst>
                <a:ext uri="{FF2B5EF4-FFF2-40B4-BE49-F238E27FC236}">
                  <a16:creationId xmlns:a16="http://schemas.microsoft.com/office/drawing/2014/main" id="{42FEDA66-C9CC-4B64-83C8-EBAF0F29DBBC}"/>
                </a:ext>
              </a:extLst>
            </p:cNvPr>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48" name="object 46">
              <a:extLst>
                <a:ext uri="{FF2B5EF4-FFF2-40B4-BE49-F238E27FC236}">
                  <a16:creationId xmlns:a16="http://schemas.microsoft.com/office/drawing/2014/main" id="{A63B1C65-49A1-408F-B26D-D07E4F36AB16}"/>
                </a:ext>
              </a:extLst>
            </p:cNvPr>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49" name="object 47">
              <a:extLst>
                <a:ext uri="{FF2B5EF4-FFF2-40B4-BE49-F238E27FC236}">
                  <a16:creationId xmlns:a16="http://schemas.microsoft.com/office/drawing/2014/main" id="{C45603F0-600D-4433-BAAB-BCD94F301929}"/>
                </a:ext>
              </a:extLst>
            </p:cNvPr>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pic>
        <p:nvPicPr>
          <p:cNvPr id="187" name="Afbeelding 3">
            <a:extLst>
              <a:ext uri="{FF2B5EF4-FFF2-40B4-BE49-F238E27FC236}">
                <a16:creationId xmlns:a16="http://schemas.microsoft.com/office/drawing/2014/main" id="{506DB76E-436F-432A-8433-201498D23D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2323" y="6842249"/>
            <a:ext cx="584360" cy="560998"/>
          </a:xfrm>
          <a:prstGeom prst="rect">
            <a:avLst/>
          </a:prstGeom>
        </p:spPr>
      </p:pic>
      <p:pic>
        <p:nvPicPr>
          <p:cNvPr id="159" name="Afbeelding 22">
            <a:extLst>
              <a:ext uri="{FF2B5EF4-FFF2-40B4-BE49-F238E27FC236}">
                <a16:creationId xmlns:a16="http://schemas.microsoft.com/office/drawing/2014/main" id="{25B8D19C-01CF-4183-B2C8-979189D324A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1276" y="6866741"/>
            <a:ext cx="403243" cy="657225"/>
          </a:xfrm>
          <a:prstGeom prst="rect">
            <a:avLst/>
          </a:prstGeom>
        </p:spPr>
      </p:pic>
    </p:spTree>
    <p:extLst>
      <p:ext uri="{BB962C8B-B14F-4D97-AF65-F5344CB8AC3E}">
        <p14:creationId xmlns:p14="http://schemas.microsoft.com/office/powerpoint/2010/main" val="601400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Image 22">
            <a:extLst>
              <a:ext uri="{FF2B5EF4-FFF2-40B4-BE49-F238E27FC236}">
                <a16:creationId xmlns:a16="http://schemas.microsoft.com/office/drawing/2014/main" id="{BD780266-158E-45E1-A19A-0C42B839BB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700" y="1831994"/>
            <a:ext cx="8102592" cy="5730482"/>
          </a:xfrm>
          <a:prstGeom prst="rect">
            <a:avLst/>
          </a:prstGeom>
        </p:spPr>
      </p:pic>
      <p:sp>
        <p:nvSpPr>
          <p:cNvPr id="2" name="object 2"/>
          <p:cNvSpPr/>
          <p:nvPr/>
        </p:nvSpPr>
        <p:spPr>
          <a:xfrm>
            <a:off x="805987" y="755098"/>
            <a:ext cx="4312113" cy="892727"/>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6"/>
            <a:ext cx="3425215" cy="646331"/>
          </a:xfrm>
          <a:prstGeom prst="rect">
            <a:avLst/>
          </a:prstGeom>
        </p:spPr>
        <p:txBody>
          <a:bodyPr vert="horz" wrap="square" lIns="0" tIns="0" rIns="0" bIns="0" rtlCol="0">
            <a:spAutoFit/>
          </a:bodyPr>
          <a:lstStyle/>
          <a:p>
            <a:pPr marL="12700" marR="5080">
              <a:lnSpc>
                <a:spcPct val="100000"/>
              </a:lnSpc>
            </a:pPr>
            <a:r>
              <a:rPr lang="fr-BE" sz="2100" dirty="0"/>
              <a:t>La transition énergétique – le triangle énergétique</a:t>
            </a:r>
          </a:p>
        </p:txBody>
      </p:sp>
    </p:spTree>
    <p:extLst>
      <p:ext uri="{BB962C8B-B14F-4D97-AF65-F5344CB8AC3E}">
        <p14:creationId xmlns:p14="http://schemas.microsoft.com/office/powerpoint/2010/main" val="1534290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p:cNvPicPr>
            <a:picLocks noChangeAspect="1"/>
          </p:cNvPicPr>
          <p:nvPr/>
        </p:nvPicPr>
        <p:blipFill rotWithShape="1">
          <a:blip r:embed="rId3" cstate="email">
            <a:extLst>
              <a:ext uri="{28A0092B-C50C-407E-A947-70E740481C1C}">
                <a14:useLocalDpi xmlns:a14="http://schemas.microsoft.com/office/drawing/2010/main"/>
              </a:ext>
            </a:extLst>
          </a:blip>
          <a:srcRect b="8195"/>
          <a:stretch/>
        </p:blipFill>
        <p:spPr>
          <a:xfrm>
            <a:off x="0" y="0"/>
            <a:ext cx="10983906" cy="7562850"/>
          </a:xfrm>
          <a:prstGeom prst="rect">
            <a:avLst/>
          </a:prstGeom>
        </p:spPr>
      </p:pic>
      <p:sp>
        <p:nvSpPr>
          <p:cNvPr id="46" name="object 4"/>
          <p:cNvSpPr/>
          <p:nvPr/>
        </p:nvSpPr>
        <p:spPr>
          <a:xfrm>
            <a:off x="927100" y="1226959"/>
            <a:ext cx="3657600" cy="13135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7" name="object 5"/>
          <p:cNvSpPr/>
          <p:nvPr/>
        </p:nvSpPr>
        <p:spPr>
          <a:xfrm>
            <a:off x="801597" y="878734"/>
            <a:ext cx="3859303" cy="364907"/>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48" name="object 6"/>
          <p:cNvSpPr/>
          <p:nvPr/>
        </p:nvSpPr>
        <p:spPr>
          <a:xfrm>
            <a:off x="925231" y="759050"/>
            <a:ext cx="3659469" cy="119873"/>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9" name="object 7"/>
          <p:cNvSpPr/>
          <p:nvPr/>
        </p:nvSpPr>
        <p:spPr>
          <a:xfrm>
            <a:off x="801597" y="784713"/>
            <a:ext cx="3859303" cy="543511"/>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50"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1"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2"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53"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54" name="object 12"/>
          <p:cNvSpPr/>
          <p:nvPr/>
        </p:nvSpPr>
        <p:spPr>
          <a:xfrm>
            <a:off x="797242" y="1089724"/>
            <a:ext cx="1248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55" name="object 13"/>
          <p:cNvSpPr/>
          <p:nvPr/>
        </p:nvSpPr>
        <p:spPr>
          <a:xfrm>
            <a:off x="805652" y="1116637"/>
            <a:ext cx="106984"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56" name="object 14"/>
          <p:cNvSpPr/>
          <p:nvPr/>
        </p:nvSpPr>
        <p:spPr>
          <a:xfrm>
            <a:off x="817715" y="1143969"/>
            <a:ext cx="81889"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7"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8"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9" name="object 17"/>
          <p:cNvSpPr/>
          <p:nvPr/>
        </p:nvSpPr>
        <p:spPr>
          <a:xfrm>
            <a:off x="809999" y="874050"/>
            <a:ext cx="92456"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60"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61"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62"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63"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64"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65"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66"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67" name="object 25"/>
          <p:cNvSpPr txBox="1">
            <a:spLocks noGrp="1"/>
          </p:cNvSpPr>
          <p:nvPr>
            <p:ph type="title"/>
          </p:nvPr>
        </p:nvSpPr>
        <p:spPr>
          <a:xfrm>
            <a:off x="1383691" y="880452"/>
            <a:ext cx="5543377" cy="326371"/>
          </a:xfrm>
          <a:prstGeom prst="rect">
            <a:avLst/>
          </a:prstGeom>
        </p:spPr>
        <p:txBody>
          <a:bodyPr vert="horz" wrap="square" lIns="0" tIns="0" rIns="0" bIns="0" rtlCol="0">
            <a:spAutoFit/>
          </a:bodyPr>
          <a:lstStyle/>
          <a:p>
            <a:pPr marL="12700" marR="5080">
              <a:lnSpc>
                <a:spcPct val="101099"/>
              </a:lnSpc>
            </a:pPr>
            <a:r>
              <a:rPr lang="fr-BE" sz="2100"/>
              <a:t>La terre se réchauffe... </a:t>
            </a:r>
          </a:p>
        </p:txBody>
      </p:sp>
    </p:spTree>
    <p:extLst>
      <p:ext uri="{BB962C8B-B14F-4D97-AF65-F5344CB8AC3E}">
        <p14:creationId xmlns:p14="http://schemas.microsoft.com/office/powerpoint/2010/main" val="502735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FC2CB27A-0920-4F9D-831A-16C795C4ED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015" y="447643"/>
            <a:ext cx="10059991" cy="7114833"/>
          </a:xfrm>
          <a:prstGeom prst="rect">
            <a:avLst/>
          </a:prstGeom>
        </p:spPr>
      </p:pic>
      <p:sp>
        <p:nvSpPr>
          <p:cNvPr id="2" name="object 2"/>
          <p:cNvSpPr/>
          <p:nvPr/>
        </p:nvSpPr>
        <p:spPr>
          <a:xfrm>
            <a:off x="805988" y="755098"/>
            <a:ext cx="4997912"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4796815" cy="323165"/>
          </a:xfrm>
          <a:prstGeom prst="rect">
            <a:avLst/>
          </a:prstGeom>
        </p:spPr>
        <p:txBody>
          <a:bodyPr vert="horz" wrap="square" lIns="0" tIns="0" rIns="0" bIns="0" rtlCol="0">
            <a:spAutoFit/>
          </a:bodyPr>
          <a:lstStyle/>
          <a:p>
            <a:pPr marL="12700" marR="5080">
              <a:lnSpc>
                <a:spcPct val="100000"/>
              </a:lnSpc>
            </a:pPr>
            <a:r>
              <a:rPr lang="fr-BE" sz="2100" dirty="0"/>
              <a:t>Limiter la demande en énergie</a:t>
            </a:r>
          </a:p>
        </p:txBody>
      </p:sp>
      <p:pic>
        <p:nvPicPr>
          <p:cNvPr id="23" name="Afbeelding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extLst>
      <p:ext uri="{BB962C8B-B14F-4D97-AF65-F5344CB8AC3E}">
        <p14:creationId xmlns:p14="http://schemas.microsoft.com/office/powerpoint/2010/main" val="21414416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Afbeelding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4"/>
            <a:ext cx="10693400" cy="7562806"/>
          </a:xfrm>
          <a:prstGeom prst="rect">
            <a:avLst/>
          </a:prstGeom>
        </p:spPr>
      </p:pic>
      <p:sp>
        <p:nvSpPr>
          <p:cNvPr id="2" name="object 2"/>
          <p:cNvSpPr/>
          <p:nvPr/>
        </p:nvSpPr>
        <p:spPr>
          <a:xfrm>
            <a:off x="805988" y="755098"/>
            <a:ext cx="4464512"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5"/>
            <a:ext cx="3835400" cy="307777"/>
          </a:xfrm>
          <a:prstGeom prst="rect">
            <a:avLst/>
          </a:prstGeom>
        </p:spPr>
        <p:txBody>
          <a:bodyPr vert="horz" wrap="square" lIns="0" tIns="0" rIns="0" bIns="0" rtlCol="0">
            <a:spAutoFit/>
          </a:bodyPr>
          <a:lstStyle/>
          <a:p>
            <a:pPr marL="12700" marR="5080">
              <a:lnSpc>
                <a:spcPct val="100000"/>
              </a:lnSpc>
            </a:pPr>
            <a:r>
              <a:rPr lang="fr-BE" sz="2000" dirty="0"/>
              <a:t>Limiter la demande en énergie</a:t>
            </a:r>
          </a:p>
        </p:txBody>
      </p:sp>
    </p:spTree>
    <p:extLst>
      <p:ext uri="{BB962C8B-B14F-4D97-AF65-F5344CB8AC3E}">
        <p14:creationId xmlns:p14="http://schemas.microsoft.com/office/powerpoint/2010/main" val="2076488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05988" y="755099"/>
            <a:ext cx="4693112" cy="543313"/>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5"/>
            <a:ext cx="4563744" cy="646331"/>
          </a:xfrm>
          <a:prstGeom prst="rect">
            <a:avLst/>
          </a:prstGeom>
        </p:spPr>
        <p:txBody>
          <a:bodyPr vert="horz" wrap="square" lIns="0" tIns="0" rIns="0" bIns="0" rtlCol="0">
            <a:spAutoFit/>
          </a:bodyPr>
          <a:lstStyle/>
          <a:p>
            <a:pPr marL="12700" marR="5080">
              <a:lnSpc>
                <a:spcPct val="100000"/>
              </a:lnSpc>
            </a:pPr>
            <a:r>
              <a:rPr lang="fr-BE" sz="2100"/>
              <a:t>Limiter la demande en énergie</a:t>
            </a:r>
            <a:br>
              <a:rPr lang="fr-BE" sz="2100"/>
            </a:br>
            <a:endParaRPr lang="fr-BE" sz="2100"/>
          </a:p>
        </p:txBody>
      </p:sp>
      <p:sp>
        <p:nvSpPr>
          <p:cNvPr id="21" name="Tekstvak 20"/>
          <p:cNvSpPr txBox="1"/>
          <p:nvPr/>
        </p:nvSpPr>
        <p:spPr>
          <a:xfrm>
            <a:off x="517015" y="2347677"/>
            <a:ext cx="9058479" cy="3416320"/>
          </a:xfrm>
          <a:prstGeom prst="rect">
            <a:avLst/>
          </a:prstGeom>
          <a:noFill/>
        </p:spPr>
        <p:txBody>
          <a:bodyPr wrap="square" numCol="2" spcCol="720000" rtlCol="0">
            <a:spAutoFit/>
          </a:bodyPr>
          <a:lstStyle/>
          <a:p>
            <a:pPr marL="342900" indent="-342900">
              <a:buFont typeface="+mj-lt"/>
              <a:buAutoNum type="arabicPeriod"/>
            </a:pPr>
            <a:r>
              <a:rPr lang="fr-BE" dirty="0">
                <a:solidFill>
                  <a:srgbClr val="575756"/>
                </a:solidFill>
                <a:latin typeface="Helvetica" panose="020B0604020202020204" pitchFamily="34" charset="0"/>
                <a:cs typeface="Helvetica" panose="020B0604020202020204" pitchFamily="34" charset="0"/>
              </a:rPr>
              <a:t>Enfile un pull bien chaud. Tu pourras ainsi régler le thermostat du chauffage sur un degré de moins.</a:t>
            </a:r>
          </a:p>
          <a:p>
            <a:pPr marL="342900" indent="-342900">
              <a:buFont typeface="+mj-lt"/>
              <a:buAutoNum type="arabicPeriod"/>
            </a:pPr>
            <a:r>
              <a:rPr lang="fr-BE" dirty="0">
                <a:solidFill>
                  <a:srgbClr val="575756"/>
                </a:solidFill>
                <a:latin typeface="Helvetica" panose="020B0604020202020204" pitchFamily="34" charset="0"/>
                <a:cs typeface="Helvetica" panose="020B0604020202020204" pitchFamily="34" charset="0"/>
              </a:rPr>
              <a:t>Cuisine autant que possible en plaçant un couvercle sur ta casserole.</a:t>
            </a:r>
          </a:p>
          <a:p>
            <a:pPr marL="342900" indent="-342900">
              <a:buFont typeface="+mj-lt"/>
              <a:buAutoNum type="arabicPeriod"/>
            </a:pPr>
            <a:r>
              <a:rPr lang="fr-BE" dirty="0">
                <a:solidFill>
                  <a:srgbClr val="575756"/>
                </a:solidFill>
                <a:latin typeface="Helvetica" panose="020B0604020202020204" pitchFamily="34" charset="0"/>
                <a:cs typeface="Helvetica" panose="020B0604020202020204" pitchFamily="34" charset="0"/>
              </a:rPr>
              <a:t>Fais sécher le linge autant que possible dehors sur une corde, ou sur un séchoir.</a:t>
            </a:r>
          </a:p>
          <a:p>
            <a:pPr marL="342900" indent="-342900">
              <a:buFont typeface="+mj-lt"/>
              <a:buAutoNum type="arabicPeriod"/>
            </a:pPr>
            <a:r>
              <a:rPr lang="fr-BE" dirty="0">
                <a:solidFill>
                  <a:srgbClr val="575756"/>
                </a:solidFill>
                <a:latin typeface="Helvetica" panose="020B0604020202020204" pitchFamily="34" charset="0"/>
                <a:cs typeface="Helvetica" panose="020B0604020202020204" pitchFamily="34" charset="0"/>
              </a:rPr>
              <a:t>Le soir, ferme les tentures.</a:t>
            </a:r>
          </a:p>
          <a:p>
            <a:pPr marL="342900" indent="-342900">
              <a:buFont typeface="+mj-lt"/>
              <a:buAutoNum type="arabicPeriod"/>
            </a:pPr>
            <a:r>
              <a:rPr lang="fr-BE" dirty="0">
                <a:solidFill>
                  <a:srgbClr val="575756"/>
                </a:solidFill>
                <a:latin typeface="Helvetica" panose="020B0604020202020204" pitchFamily="34" charset="0"/>
                <a:cs typeface="Helvetica" panose="020B0604020202020204" pitchFamily="34" charset="0"/>
              </a:rPr>
              <a:t>Prends une douche plutôt qu’un bain.</a:t>
            </a:r>
          </a:p>
          <a:p>
            <a:pPr marL="620713" indent="-436563">
              <a:buFont typeface="+mj-lt"/>
              <a:buAutoNum type="arabicPeriod"/>
            </a:pPr>
            <a:r>
              <a:rPr lang="fr-BE" dirty="0">
                <a:solidFill>
                  <a:srgbClr val="575756"/>
                </a:solidFill>
                <a:latin typeface="Helvetica" panose="020B0604020202020204" pitchFamily="34" charset="0"/>
                <a:cs typeface="Helvetica" panose="020B0604020202020204" pitchFamily="34" charset="0"/>
              </a:rPr>
              <a:t>Ne reste pas trop longtemps sous la douche.</a:t>
            </a:r>
          </a:p>
          <a:p>
            <a:pPr marL="620713" indent="-436563" defTabSz="1073150">
              <a:buFont typeface="+mj-lt"/>
              <a:buAutoNum type="arabicPeriod"/>
            </a:pPr>
            <a:r>
              <a:rPr lang="fr-BE" dirty="0">
                <a:solidFill>
                  <a:srgbClr val="575756"/>
                </a:solidFill>
                <a:latin typeface="Helvetica" panose="020B0604020202020204" pitchFamily="34" charset="0"/>
                <a:cs typeface="Helvetica" panose="020B0604020202020204" pitchFamily="34" charset="0"/>
              </a:rPr>
              <a:t>Ne laisse pas couler l’eau pendant que tu te laves les dents.</a:t>
            </a:r>
          </a:p>
          <a:p>
            <a:pPr marL="620713" indent="-436563" defTabSz="1073150">
              <a:buFont typeface="+mj-lt"/>
              <a:buAutoNum type="arabicPeriod"/>
            </a:pPr>
            <a:r>
              <a:rPr lang="fr-BE" dirty="0">
                <a:solidFill>
                  <a:srgbClr val="575756"/>
                </a:solidFill>
                <a:latin typeface="Helvetica" panose="020B0604020202020204" pitchFamily="34" charset="0"/>
                <a:cs typeface="Helvetica" panose="020B0604020202020204" pitchFamily="34" charset="0"/>
              </a:rPr>
              <a:t>Utilise autant que possible des ampoules à LED.</a:t>
            </a:r>
          </a:p>
          <a:p>
            <a:pPr marL="620713" indent="-436563" defTabSz="1073150">
              <a:buFont typeface="+mj-lt"/>
              <a:buAutoNum type="arabicPeriod"/>
            </a:pPr>
            <a:r>
              <a:rPr lang="fr-BE" dirty="0">
                <a:solidFill>
                  <a:srgbClr val="575756"/>
                </a:solidFill>
                <a:latin typeface="Helvetica" panose="020B0604020202020204" pitchFamily="34" charset="0"/>
                <a:cs typeface="Helvetica" panose="020B0604020202020204" pitchFamily="34" charset="0"/>
              </a:rPr>
              <a:t>Éteins la lumière quand tu quittes une pièce.  </a:t>
            </a:r>
          </a:p>
        </p:txBody>
      </p:sp>
      <p:pic>
        <p:nvPicPr>
          <p:cNvPr id="22" name="Afbeelding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2906" y="3555246"/>
            <a:ext cx="3085794" cy="4252435"/>
          </a:xfrm>
          <a:prstGeom prst="rect">
            <a:avLst/>
          </a:prstGeom>
        </p:spPr>
      </p:pic>
      <p:sp>
        <p:nvSpPr>
          <p:cNvPr id="23" name="Rechthoek 22"/>
          <p:cNvSpPr/>
          <p:nvPr/>
        </p:nvSpPr>
        <p:spPr>
          <a:xfrm>
            <a:off x="515530" y="1603596"/>
            <a:ext cx="9269901" cy="369332"/>
          </a:xfrm>
          <a:prstGeom prst="rect">
            <a:avLst/>
          </a:prstGeom>
        </p:spPr>
        <p:txBody>
          <a:bodyPr wrap="square">
            <a:spAutoFit/>
          </a:bodyPr>
          <a:lstStyle/>
          <a:p>
            <a:r>
              <a:rPr lang="fr-BE" b="1">
                <a:solidFill>
                  <a:srgbClr val="575756"/>
                </a:solidFill>
                <a:latin typeface="Helvetica" panose="020B0604020202020204" pitchFamily="34" charset="0"/>
                <a:cs typeface="Helvetica" panose="020B0604020202020204" pitchFamily="34" charset="0"/>
              </a:rPr>
              <a:t>9 conseils pratiques pour limiter ta propre consommation en énergie :</a:t>
            </a:r>
          </a:p>
        </p:txBody>
      </p:sp>
    </p:spTree>
    <p:extLst>
      <p:ext uri="{BB962C8B-B14F-4D97-AF65-F5344CB8AC3E}">
        <p14:creationId xmlns:p14="http://schemas.microsoft.com/office/powerpoint/2010/main" val="8200988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Afbeelding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56" y="0"/>
            <a:ext cx="10693461" cy="7562850"/>
          </a:xfrm>
          <a:prstGeom prst="rect">
            <a:avLst/>
          </a:prstGeom>
        </p:spPr>
      </p:pic>
      <p:sp>
        <p:nvSpPr>
          <p:cNvPr id="2" name="object 2"/>
          <p:cNvSpPr/>
          <p:nvPr/>
        </p:nvSpPr>
        <p:spPr>
          <a:xfrm>
            <a:off x="805988" y="755100"/>
            <a:ext cx="6521912" cy="511726"/>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6168416" cy="323165"/>
          </a:xfrm>
          <a:prstGeom prst="rect">
            <a:avLst/>
          </a:prstGeom>
        </p:spPr>
        <p:txBody>
          <a:bodyPr vert="horz" wrap="square" lIns="0" tIns="0" rIns="0" bIns="0" rtlCol="0">
            <a:spAutoFit/>
          </a:bodyPr>
          <a:lstStyle/>
          <a:p>
            <a:pPr marL="12700" marR="5080">
              <a:lnSpc>
                <a:spcPct val="100000"/>
              </a:lnSpc>
            </a:pPr>
            <a:r>
              <a:rPr lang="fr-BE" sz="2100" dirty="0"/>
              <a:t>Consommer l’énergie à un meilleur moment</a:t>
            </a:r>
          </a:p>
        </p:txBody>
      </p:sp>
      <p:sp>
        <p:nvSpPr>
          <p:cNvPr id="22" name="TextBox 21"/>
          <p:cNvSpPr txBox="1"/>
          <p:nvPr/>
        </p:nvSpPr>
        <p:spPr>
          <a:xfrm>
            <a:off x="317500" y="1480953"/>
            <a:ext cx="5399588" cy="1015663"/>
          </a:xfrm>
          <a:prstGeom prst="rect">
            <a:avLst/>
          </a:prstGeom>
          <a:noFill/>
        </p:spPr>
        <p:txBody>
          <a:bodyPr wrap="square" rtlCol="0">
            <a:spAutoFit/>
          </a:bodyPr>
          <a:lstStyle/>
          <a:p>
            <a:r>
              <a:rPr lang="fr-BE" sz="2000" dirty="0">
                <a:solidFill>
                  <a:srgbClr val="575756"/>
                </a:solidFill>
                <a:latin typeface="Helvetica" charset="0"/>
                <a:ea typeface="Helvetica" charset="0"/>
                <a:cs typeface="Helvetica" charset="0"/>
              </a:rPr>
              <a:t>Le soleil brille la journée. </a:t>
            </a:r>
          </a:p>
          <a:p>
            <a:r>
              <a:rPr lang="fr-BE" sz="2000" dirty="0">
                <a:solidFill>
                  <a:srgbClr val="575756"/>
                </a:solidFill>
                <a:latin typeface="Helvetica" charset="0"/>
                <a:ea typeface="Helvetica" charset="0"/>
                <a:cs typeface="Helvetica" charset="0"/>
              </a:rPr>
              <a:t>Quand allumes-tu la lumière à la maison ?  </a:t>
            </a:r>
          </a:p>
          <a:p>
            <a:r>
              <a:rPr lang="fr-BE" sz="2000" dirty="0">
                <a:solidFill>
                  <a:srgbClr val="575756"/>
                </a:solidFill>
                <a:latin typeface="Helvetica" charset="0"/>
                <a:ea typeface="Helvetica" charset="0"/>
                <a:cs typeface="Helvetica" charset="0"/>
              </a:rPr>
              <a:t>Comment résoudre ce problème ?</a:t>
            </a:r>
          </a:p>
        </p:txBody>
      </p:sp>
    </p:spTree>
    <p:extLst>
      <p:ext uri="{BB962C8B-B14F-4D97-AF65-F5344CB8AC3E}">
        <p14:creationId xmlns:p14="http://schemas.microsoft.com/office/powerpoint/2010/main" val="31989877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23" name="Afbeelding 4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7"/>
          </a:xfrm>
          <a:prstGeom prst="rect">
            <a:avLst/>
          </a:prstGeom>
        </p:spPr>
      </p:pic>
      <p:sp>
        <p:nvSpPr>
          <p:cNvPr id="5" name="object 5"/>
          <p:cNvSpPr/>
          <p:nvPr/>
        </p:nvSpPr>
        <p:spPr>
          <a:xfrm>
            <a:off x="805988" y="924053"/>
            <a:ext cx="5074111" cy="359169"/>
          </a:xfrm>
          <a:custGeom>
            <a:avLst/>
            <a:gdLst/>
            <a:ahLst/>
            <a:cxnLst/>
            <a:rect l="l" t="t" r="r" b="b"/>
            <a:pathLst>
              <a:path w="5141595" h="391159">
                <a:moveTo>
                  <a:pt x="5141112" y="0"/>
                </a:moveTo>
                <a:lnTo>
                  <a:pt x="0" y="0"/>
                </a:lnTo>
                <a:lnTo>
                  <a:pt x="0" y="390651"/>
                </a:lnTo>
                <a:lnTo>
                  <a:pt x="5141112" y="390651"/>
                </a:lnTo>
                <a:lnTo>
                  <a:pt x="5141112" y="0"/>
                </a:lnTo>
                <a:close/>
              </a:path>
            </a:pathLst>
          </a:custGeom>
          <a:solidFill>
            <a:srgbClr val="FFFFFF"/>
          </a:solidFill>
        </p:spPr>
        <p:txBody>
          <a:bodyPr wrap="square" lIns="0" tIns="0" rIns="0" bIns="0" rtlCol="0"/>
          <a:lstStyle/>
          <a:p>
            <a:endParaRPr/>
          </a:p>
        </p:txBody>
      </p:sp>
      <p:sp>
        <p:nvSpPr>
          <p:cNvPr id="6" name="object 6"/>
          <p:cNvSpPr/>
          <p:nvPr/>
        </p:nvSpPr>
        <p:spPr>
          <a:xfrm>
            <a:off x="929623" y="759753"/>
            <a:ext cx="4798077" cy="659472"/>
          </a:xfrm>
          <a:custGeom>
            <a:avLst/>
            <a:gdLst/>
            <a:ahLst/>
            <a:cxnLst/>
            <a:rect l="l" t="t" r="r" b="b"/>
            <a:pathLst>
              <a:path w="4893945" h="123825">
                <a:moveTo>
                  <a:pt x="4893856" y="0"/>
                </a:moveTo>
                <a:lnTo>
                  <a:pt x="0" y="0"/>
                </a:lnTo>
                <a:lnTo>
                  <a:pt x="0" y="123634"/>
                </a:lnTo>
                <a:lnTo>
                  <a:pt x="4893856" y="123634"/>
                </a:lnTo>
                <a:lnTo>
                  <a:pt x="4893856" y="0"/>
                </a:lnTo>
                <a:close/>
              </a:path>
            </a:pathLst>
          </a:custGeom>
          <a:solidFill>
            <a:srgbClr val="FFFFFF"/>
          </a:solidFill>
        </p:spPr>
        <p:txBody>
          <a:bodyPr wrap="square" lIns="0" tIns="0" rIns="0" bIns="0" rtlCol="0"/>
          <a:lstStyle/>
          <a:p>
            <a:endParaRPr/>
          </a:p>
        </p:txBody>
      </p:sp>
      <p:sp>
        <p:nvSpPr>
          <p:cNvPr id="7" name="object 7"/>
          <p:cNvSpPr/>
          <p:nvPr/>
        </p:nvSpPr>
        <p:spPr>
          <a:xfrm>
            <a:off x="805988" y="759753"/>
            <a:ext cx="5074112" cy="633519"/>
          </a:xfrm>
          <a:custGeom>
            <a:avLst/>
            <a:gdLst/>
            <a:ahLst/>
            <a:cxnLst/>
            <a:rect l="l" t="t" r="r" b="b"/>
            <a:pathLst>
              <a:path w="5141595" h="638175">
                <a:moveTo>
                  <a:pt x="123634" y="0"/>
                </a:moveTo>
                <a:lnTo>
                  <a:pt x="123634" y="123634"/>
                </a:lnTo>
                <a:lnTo>
                  <a:pt x="0" y="123634"/>
                </a:lnTo>
                <a:lnTo>
                  <a:pt x="0" y="514286"/>
                </a:lnTo>
                <a:lnTo>
                  <a:pt x="123634" y="514286"/>
                </a:lnTo>
                <a:lnTo>
                  <a:pt x="123634" y="637921"/>
                </a:lnTo>
                <a:lnTo>
                  <a:pt x="5017490" y="637921"/>
                </a:lnTo>
                <a:lnTo>
                  <a:pt x="5017490" y="514286"/>
                </a:lnTo>
                <a:lnTo>
                  <a:pt x="5141112" y="514286"/>
                </a:lnTo>
                <a:lnTo>
                  <a:pt x="5141112" y="123634"/>
                </a:lnTo>
                <a:lnTo>
                  <a:pt x="5017490" y="123634"/>
                </a:lnTo>
                <a:lnTo>
                  <a:pt x="5017490" y="0"/>
                </a:lnTo>
                <a:lnTo>
                  <a:pt x="123634" y="0"/>
                </a:lnTo>
                <a:close/>
              </a:path>
            </a:pathLst>
          </a:custGeom>
          <a:ln w="69786">
            <a:solidFill>
              <a:srgbClr val="E6E3E4"/>
            </a:solidFill>
          </a:ln>
        </p:spPr>
        <p:txBody>
          <a:bodyPr wrap="square" lIns="0" tIns="0" rIns="0" bIns="0" rtlCol="0"/>
          <a:lstStyle/>
          <a:p>
            <a:endParaRPr/>
          </a:p>
        </p:txBody>
      </p:sp>
      <p:sp>
        <p:nvSpPr>
          <p:cNvPr id="8" name="object 8"/>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388085" y="869011"/>
            <a:ext cx="7917228" cy="323165"/>
          </a:xfrm>
          <a:prstGeom prst="rect">
            <a:avLst/>
          </a:prstGeom>
        </p:spPr>
        <p:txBody>
          <a:bodyPr vert="horz" wrap="square" lIns="0" tIns="0" rIns="0" bIns="0" rtlCol="0">
            <a:spAutoFit/>
          </a:bodyPr>
          <a:lstStyle/>
          <a:p>
            <a:pPr marL="12700">
              <a:lnSpc>
                <a:spcPct val="100000"/>
              </a:lnSpc>
            </a:pPr>
            <a:r>
              <a:rPr lang="fr-BE" sz="2100" dirty="0"/>
              <a:t>Le réseau à haute tension actuel</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763002"/>
            <a:ext cx="8274512" cy="630271"/>
          </a:xfrm>
          <a:custGeom>
            <a:avLst/>
            <a:gdLst/>
            <a:ahLst/>
            <a:cxnLst/>
            <a:rect l="l" t="t" r="r" b="b"/>
            <a:pathLst>
              <a:path w="6215380" h="638175">
                <a:moveTo>
                  <a:pt x="123634" y="0"/>
                </a:moveTo>
                <a:lnTo>
                  <a:pt x="123634" y="123634"/>
                </a:lnTo>
                <a:lnTo>
                  <a:pt x="0" y="123634"/>
                </a:lnTo>
                <a:lnTo>
                  <a:pt x="0" y="514286"/>
                </a:lnTo>
                <a:lnTo>
                  <a:pt x="123634" y="514286"/>
                </a:lnTo>
                <a:lnTo>
                  <a:pt x="123634" y="637921"/>
                </a:lnTo>
                <a:lnTo>
                  <a:pt x="6091491" y="637921"/>
                </a:lnTo>
                <a:lnTo>
                  <a:pt x="6091491" y="514286"/>
                </a:lnTo>
                <a:lnTo>
                  <a:pt x="6215113" y="514286"/>
                </a:lnTo>
                <a:lnTo>
                  <a:pt x="6215113" y="123634"/>
                </a:lnTo>
                <a:lnTo>
                  <a:pt x="6091491" y="123634"/>
                </a:lnTo>
                <a:lnTo>
                  <a:pt x="6091491"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69011"/>
            <a:ext cx="7917228" cy="323165"/>
          </a:xfrm>
          <a:prstGeom prst="rect">
            <a:avLst/>
          </a:prstGeom>
        </p:spPr>
        <p:txBody>
          <a:bodyPr vert="horz" wrap="square" lIns="0" tIns="0" rIns="0" bIns="0" rtlCol="0">
            <a:spAutoFit/>
          </a:bodyPr>
          <a:lstStyle/>
          <a:p>
            <a:pPr marL="12700">
              <a:lnSpc>
                <a:spcPct val="100000"/>
              </a:lnSpc>
            </a:pPr>
            <a:r>
              <a:rPr lang="fr-BE" sz="2100"/>
              <a:t>Mais une seule centrale nucléaire = beaucoup d’éoliennes</a:t>
            </a:r>
          </a:p>
        </p:txBody>
      </p:sp>
      <p:sp>
        <p:nvSpPr>
          <p:cNvPr id="21" name="object 21"/>
          <p:cNvSpPr txBox="1"/>
          <p:nvPr/>
        </p:nvSpPr>
        <p:spPr>
          <a:xfrm>
            <a:off x="3900780" y="4168788"/>
            <a:ext cx="210820" cy="403225"/>
          </a:xfrm>
          <a:prstGeom prst="rect">
            <a:avLst/>
          </a:prstGeom>
        </p:spPr>
        <p:txBody>
          <a:bodyPr vert="horz" wrap="square" lIns="0" tIns="0" rIns="0" bIns="0" rtlCol="0">
            <a:spAutoFit/>
          </a:bodyPr>
          <a:lstStyle/>
          <a:p>
            <a:pPr marL="12700">
              <a:lnSpc>
                <a:spcPct val="100000"/>
              </a:lnSpc>
            </a:pPr>
            <a:r>
              <a:rPr lang="fr-BE" sz="2500" b="1">
                <a:solidFill>
                  <a:srgbClr val="575756"/>
                </a:solidFill>
                <a:latin typeface="Helvetica"/>
                <a:cs typeface="Helvetica"/>
              </a:rPr>
              <a:t>=</a:t>
            </a:r>
          </a:p>
        </p:txBody>
      </p:sp>
      <p:sp>
        <p:nvSpPr>
          <p:cNvPr id="22" name="object 22"/>
          <p:cNvSpPr/>
          <p:nvPr/>
        </p:nvSpPr>
        <p:spPr>
          <a:xfrm>
            <a:off x="1430787" y="3659375"/>
            <a:ext cx="1085215" cy="1150620"/>
          </a:xfrm>
          <a:custGeom>
            <a:avLst/>
            <a:gdLst/>
            <a:ahLst/>
            <a:cxnLst/>
            <a:rect l="l" t="t" r="r" b="b"/>
            <a:pathLst>
              <a:path w="1085214" h="1150620">
                <a:moveTo>
                  <a:pt x="857059" y="0"/>
                </a:moveTo>
                <a:lnTo>
                  <a:pt x="231863" y="0"/>
                </a:lnTo>
                <a:lnTo>
                  <a:pt x="235538" y="10146"/>
                </a:lnTo>
                <a:lnTo>
                  <a:pt x="245228" y="38158"/>
                </a:lnTo>
                <a:lnTo>
                  <a:pt x="258934" y="80397"/>
                </a:lnTo>
                <a:lnTo>
                  <a:pt x="274655" y="133224"/>
                </a:lnTo>
                <a:lnTo>
                  <a:pt x="290391" y="192999"/>
                </a:lnTo>
                <a:lnTo>
                  <a:pt x="304141" y="256084"/>
                </a:lnTo>
                <a:lnTo>
                  <a:pt x="313905" y="318839"/>
                </a:lnTo>
                <a:lnTo>
                  <a:pt x="317682" y="377625"/>
                </a:lnTo>
                <a:lnTo>
                  <a:pt x="313474" y="428802"/>
                </a:lnTo>
                <a:lnTo>
                  <a:pt x="301941" y="484936"/>
                </a:lnTo>
                <a:lnTo>
                  <a:pt x="287339" y="533688"/>
                </a:lnTo>
                <a:lnTo>
                  <a:pt x="262817" y="587343"/>
                </a:lnTo>
                <a:lnTo>
                  <a:pt x="221528" y="658186"/>
                </a:lnTo>
                <a:lnTo>
                  <a:pt x="192455" y="703893"/>
                </a:lnTo>
                <a:lnTo>
                  <a:pt x="156622" y="758504"/>
                </a:lnTo>
                <a:lnTo>
                  <a:pt x="113172" y="823555"/>
                </a:lnTo>
                <a:lnTo>
                  <a:pt x="0" y="991120"/>
                </a:lnTo>
                <a:lnTo>
                  <a:pt x="4225" y="1011078"/>
                </a:lnTo>
                <a:lnTo>
                  <a:pt x="36507" y="1048624"/>
                </a:lnTo>
                <a:lnTo>
                  <a:pt x="97173" y="1082016"/>
                </a:lnTo>
                <a:lnTo>
                  <a:pt x="136880" y="1096783"/>
                </a:lnTo>
                <a:lnTo>
                  <a:pt x="182158" y="1110064"/>
                </a:lnTo>
                <a:lnTo>
                  <a:pt x="232500" y="1121711"/>
                </a:lnTo>
                <a:lnTo>
                  <a:pt x="287396" y="1131574"/>
                </a:lnTo>
                <a:lnTo>
                  <a:pt x="346339" y="1139505"/>
                </a:lnTo>
                <a:lnTo>
                  <a:pt x="408820" y="1145355"/>
                </a:lnTo>
                <a:lnTo>
                  <a:pt x="474332" y="1148974"/>
                </a:lnTo>
                <a:lnTo>
                  <a:pt x="542366" y="1150213"/>
                </a:lnTo>
                <a:lnTo>
                  <a:pt x="610397" y="1148974"/>
                </a:lnTo>
                <a:lnTo>
                  <a:pt x="675906" y="1145355"/>
                </a:lnTo>
                <a:lnTo>
                  <a:pt x="738386" y="1139505"/>
                </a:lnTo>
                <a:lnTo>
                  <a:pt x="797327" y="1131574"/>
                </a:lnTo>
                <a:lnTo>
                  <a:pt x="852222" y="1121711"/>
                </a:lnTo>
                <a:lnTo>
                  <a:pt x="902563" y="1110064"/>
                </a:lnTo>
                <a:lnTo>
                  <a:pt x="947840" y="1096783"/>
                </a:lnTo>
                <a:lnTo>
                  <a:pt x="987546" y="1082016"/>
                </a:lnTo>
                <a:lnTo>
                  <a:pt x="1048212" y="1048624"/>
                </a:lnTo>
                <a:lnTo>
                  <a:pt x="1080493" y="1011078"/>
                </a:lnTo>
                <a:lnTo>
                  <a:pt x="1084719" y="991120"/>
                </a:lnTo>
                <a:lnTo>
                  <a:pt x="1079947" y="983919"/>
                </a:lnTo>
                <a:lnTo>
                  <a:pt x="1066610" y="963608"/>
                </a:lnTo>
                <a:lnTo>
                  <a:pt x="1020130" y="891402"/>
                </a:lnTo>
                <a:lnTo>
                  <a:pt x="989928" y="843380"/>
                </a:lnTo>
                <a:lnTo>
                  <a:pt x="957048" y="789995"/>
                </a:lnTo>
                <a:lnTo>
                  <a:pt x="922960" y="733183"/>
                </a:lnTo>
                <a:lnTo>
                  <a:pt x="889136" y="674881"/>
                </a:lnTo>
                <a:lnTo>
                  <a:pt x="857046" y="617025"/>
                </a:lnTo>
                <a:lnTo>
                  <a:pt x="828162" y="561553"/>
                </a:lnTo>
                <a:lnTo>
                  <a:pt x="803956" y="510400"/>
                </a:lnTo>
                <a:lnTo>
                  <a:pt x="785899" y="465505"/>
                </a:lnTo>
                <a:lnTo>
                  <a:pt x="775462" y="428802"/>
                </a:lnTo>
                <a:lnTo>
                  <a:pt x="767690" y="387183"/>
                </a:lnTo>
                <a:lnTo>
                  <a:pt x="760746" y="320600"/>
                </a:lnTo>
                <a:lnTo>
                  <a:pt x="762917" y="288579"/>
                </a:lnTo>
                <a:lnTo>
                  <a:pt x="769744" y="252698"/>
                </a:lnTo>
                <a:lnTo>
                  <a:pt x="781901" y="209429"/>
                </a:lnTo>
                <a:lnTo>
                  <a:pt x="800058" y="155242"/>
                </a:lnTo>
                <a:lnTo>
                  <a:pt x="824887" y="86609"/>
                </a:lnTo>
                <a:lnTo>
                  <a:pt x="857059" y="0"/>
                </a:lnTo>
                <a:close/>
              </a:path>
            </a:pathLst>
          </a:custGeom>
          <a:solidFill>
            <a:srgbClr val="D2D1D3"/>
          </a:solidFill>
        </p:spPr>
        <p:txBody>
          <a:bodyPr wrap="square" lIns="0" tIns="0" rIns="0" bIns="0" rtlCol="0"/>
          <a:lstStyle/>
          <a:p>
            <a:endParaRPr/>
          </a:p>
        </p:txBody>
      </p:sp>
      <p:sp>
        <p:nvSpPr>
          <p:cNvPr id="23" name="object 23"/>
          <p:cNvSpPr/>
          <p:nvPr/>
        </p:nvSpPr>
        <p:spPr>
          <a:xfrm>
            <a:off x="1400783" y="3649991"/>
            <a:ext cx="1144905" cy="1188085"/>
          </a:xfrm>
          <a:custGeom>
            <a:avLst/>
            <a:gdLst/>
            <a:ahLst/>
            <a:cxnLst/>
            <a:rect l="l" t="t" r="r" b="b"/>
            <a:pathLst>
              <a:path w="1144905" h="1188085">
                <a:moveTo>
                  <a:pt x="290169" y="0"/>
                </a:moveTo>
                <a:lnTo>
                  <a:pt x="233578" y="18770"/>
                </a:lnTo>
                <a:lnTo>
                  <a:pt x="238263" y="31806"/>
                </a:lnTo>
                <a:lnTo>
                  <a:pt x="250053" y="66365"/>
                </a:lnTo>
                <a:lnTo>
                  <a:pt x="266122" y="117223"/>
                </a:lnTo>
                <a:lnTo>
                  <a:pt x="283540" y="178688"/>
                </a:lnTo>
                <a:lnTo>
                  <a:pt x="299203" y="243779"/>
                </a:lnTo>
                <a:lnTo>
                  <a:pt x="310131" y="302226"/>
                </a:lnTo>
                <a:lnTo>
                  <a:pt x="316273" y="353702"/>
                </a:lnTo>
                <a:lnTo>
                  <a:pt x="317556" y="397420"/>
                </a:lnTo>
                <a:lnTo>
                  <a:pt x="313956" y="433146"/>
                </a:lnTo>
                <a:lnTo>
                  <a:pt x="299786" y="478681"/>
                </a:lnTo>
                <a:lnTo>
                  <a:pt x="263903" y="557337"/>
                </a:lnTo>
                <a:lnTo>
                  <a:pt x="235162" y="611905"/>
                </a:lnTo>
                <a:lnTo>
                  <a:pt x="197805" y="678137"/>
                </a:lnTo>
                <a:lnTo>
                  <a:pt x="150768" y="757161"/>
                </a:lnTo>
                <a:lnTo>
                  <a:pt x="107275" y="827384"/>
                </a:lnTo>
                <a:lnTo>
                  <a:pt x="67617" y="889619"/>
                </a:lnTo>
                <a:lnTo>
                  <a:pt x="35088" y="939570"/>
                </a:lnTo>
                <a:lnTo>
                  <a:pt x="12985" y="972943"/>
                </a:lnTo>
                <a:lnTo>
                  <a:pt x="0" y="992250"/>
                </a:lnTo>
                <a:lnTo>
                  <a:pt x="0" y="1000505"/>
                </a:lnTo>
                <a:lnTo>
                  <a:pt x="29438" y="1064186"/>
                </a:lnTo>
                <a:lnTo>
                  <a:pt x="65751" y="1092341"/>
                </a:lnTo>
                <a:lnTo>
                  <a:pt x="116028" y="1117705"/>
                </a:lnTo>
                <a:lnTo>
                  <a:pt x="179946" y="1140028"/>
                </a:lnTo>
                <a:lnTo>
                  <a:pt x="220962" y="1150945"/>
                </a:lnTo>
                <a:lnTo>
                  <a:pt x="264875" y="1160526"/>
                </a:lnTo>
                <a:lnTo>
                  <a:pt x="311385" y="1168735"/>
                </a:lnTo>
                <a:lnTo>
                  <a:pt x="360191" y="1175534"/>
                </a:lnTo>
                <a:lnTo>
                  <a:pt x="410992" y="1180886"/>
                </a:lnTo>
                <a:lnTo>
                  <a:pt x="463488" y="1184755"/>
                </a:lnTo>
                <a:lnTo>
                  <a:pt x="517379" y="1187103"/>
                </a:lnTo>
                <a:lnTo>
                  <a:pt x="572363" y="1187894"/>
                </a:lnTo>
                <a:lnTo>
                  <a:pt x="627347" y="1187103"/>
                </a:lnTo>
                <a:lnTo>
                  <a:pt x="681238" y="1184755"/>
                </a:lnTo>
                <a:lnTo>
                  <a:pt x="733734" y="1180886"/>
                </a:lnTo>
                <a:lnTo>
                  <a:pt x="784536" y="1175534"/>
                </a:lnTo>
                <a:lnTo>
                  <a:pt x="833342" y="1168735"/>
                </a:lnTo>
                <a:lnTo>
                  <a:pt x="879852" y="1160526"/>
                </a:lnTo>
                <a:lnTo>
                  <a:pt x="923765" y="1150945"/>
                </a:lnTo>
                <a:lnTo>
                  <a:pt x="964780" y="1140028"/>
                </a:lnTo>
                <a:lnTo>
                  <a:pt x="989762" y="1131303"/>
                </a:lnTo>
                <a:lnTo>
                  <a:pt x="572363" y="1131303"/>
                </a:lnTo>
                <a:lnTo>
                  <a:pt x="493220" y="1129605"/>
                </a:lnTo>
                <a:lnTo>
                  <a:pt x="419578" y="1124780"/>
                </a:lnTo>
                <a:lnTo>
                  <a:pt x="351780" y="1117232"/>
                </a:lnTo>
                <a:lnTo>
                  <a:pt x="290171" y="1107364"/>
                </a:lnTo>
                <a:lnTo>
                  <a:pt x="235094" y="1095580"/>
                </a:lnTo>
                <a:lnTo>
                  <a:pt x="186891" y="1082284"/>
                </a:lnTo>
                <a:lnTo>
                  <a:pt x="145906" y="1067878"/>
                </a:lnTo>
                <a:lnTo>
                  <a:pt x="86963" y="1037354"/>
                </a:lnTo>
                <a:lnTo>
                  <a:pt x="61010" y="1007236"/>
                </a:lnTo>
                <a:lnTo>
                  <a:pt x="75640" y="985278"/>
                </a:lnTo>
                <a:lnTo>
                  <a:pt x="93227" y="958608"/>
                </a:lnTo>
                <a:lnTo>
                  <a:pt x="117242" y="921696"/>
                </a:lnTo>
                <a:lnTo>
                  <a:pt x="144994" y="878358"/>
                </a:lnTo>
                <a:lnTo>
                  <a:pt x="175331" y="830074"/>
                </a:lnTo>
                <a:lnTo>
                  <a:pt x="207228" y="778112"/>
                </a:lnTo>
                <a:lnTo>
                  <a:pt x="239265" y="724399"/>
                </a:lnTo>
                <a:lnTo>
                  <a:pt x="270432" y="670180"/>
                </a:lnTo>
                <a:lnTo>
                  <a:pt x="299581" y="616934"/>
                </a:lnTo>
                <a:lnTo>
                  <a:pt x="325561" y="566140"/>
                </a:lnTo>
                <a:lnTo>
                  <a:pt x="347223" y="519274"/>
                </a:lnTo>
                <a:lnTo>
                  <a:pt x="363418" y="477816"/>
                </a:lnTo>
                <a:lnTo>
                  <a:pt x="377602" y="390464"/>
                </a:lnTo>
                <a:lnTo>
                  <a:pt x="374239" y="330551"/>
                </a:lnTo>
                <a:lnTo>
                  <a:pt x="364842" y="266938"/>
                </a:lnTo>
                <a:lnTo>
                  <a:pt x="351349" y="203063"/>
                </a:lnTo>
                <a:lnTo>
                  <a:pt x="335694" y="142360"/>
                </a:lnTo>
                <a:lnTo>
                  <a:pt x="319814" y="88267"/>
                </a:lnTo>
                <a:lnTo>
                  <a:pt x="305642" y="44218"/>
                </a:lnTo>
                <a:lnTo>
                  <a:pt x="295116" y="13650"/>
                </a:lnTo>
                <a:lnTo>
                  <a:pt x="290169" y="0"/>
                </a:lnTo>
                <a:close/>
              </a:path>
              <a:path w="1144905" h="1188085">
                <a:moveTo>
                  <a:pt x="858761" y="0"/>
                </a:moveTo>
                <a:lnTo>
                  <a:pt x="843288" y="44218"/>
                </a:lnTo>
                <a:lnTo>
                  <a:pt x="829117" y="88267"/>
                </a:lnTo>
                <a:lnTo>
                  <a:pt x="813237" y="142360"/>
                </a:lnTo>
                <a:lnTo>
                  <a:pt x="797583" y="203063"/>
                </a:lnTo>
                <a:lnTo>
                  <a:pt x="784091" y="266938"/>
                </a:lnTo>
                <a:lnTo>
                  <a:pt x="774697" y="330551"/>
                </a:lnTo>
                <a:lnTo>
                  <a:pt x="771336" y="390464"/>
                </a:lnTo>
                <a:lnTo>
                  <a:pt x="775944" y="443242"/>
                </a:lnTo>
                <a:lnTo>
                  <a:pt x="801517" y="519333"/>
                </a:lnTo>
                <a:lnTo>
                  <a:pt x="822942" y="566231"/>
                </a:lnTo>
                <a:lnTo>
                  <a:pt x="848614" y="617059"/>
                </a:lnTo>
                <a:lnTo>
                  <a:pt x="877401" y="670336"/>
                </a:lnTo>
                <a:lnTo>
                  <a:pt x="908168" y="724584"/>
                </a:lnTo>
                <a:lnTo>
                  <a:pt x="939654" y="778112"/>
                </a:lnTo>
                <a:lnTo>
                  <a:pt x="970967" y="829843"/>
                </a:lnTo>
                <a:lnTo>
                  <a:pt x="1000864" y="878112"/>
                </a:lnTo>
                <a:lnTo>
                  <a:pt x="1028213" y="921443"/>
                </a:lnTo>
                <a:lnTo>
                  <a:pt x="1051883" y="958357"/>
                </a:lnTo>
                <a:lnTo>
                  <a:pt x="1083652" y="1007021"/>
                </a:lnTo>
                <a:lnTo>
                  <a:pt x="1072389" y="1024463"/>
                </a:lnTo>
                <a:lnTo>
                  <a:pt x="1006075" y="1065255"/>
                </a:lnTo>
                <a:lnTo>
                  <a:pt x="946962" y="1085976"/>
                </a:lnTo>
                <a:lnTo>
                  <a:pt x="902290" y="1097693"/>
                </a:lnTo>
                <a:lnTo>
                  <a:pt x="853955" y="1107748"/>
                </a:lnTo>
                <a:lnTo>
                  <a:pt x="802388" y="1116090"/>
                </a:lnTo>
                <a:lnTo>
                  <a:pt x="748017" y="1122668"/>
                </a:lnTo>
                <a:lnTo>
                  <a:pt x="691270" y="1127431"/>
                </a:lnTo>
                <a:lnTo>
                  <a:pt x="632576" y="1130326"/>
                </a:lnTo>
                <a:lnTo>
                  <a:pt x="572363" y="1131303"/>
                </a:lnTo>
                <a:lnTo>
                  <a:pt x="989762" y="1131303"/>
                </a:lnTo>
                <a:lnTo>
                  <a:pt x="1028698" y="1117705"/>
                </a:lnTo>
                <a:lnTo>
                  <a:pt x="1078975" y="1092341"/>
                </a:lnTo>
                <a:lnTo>
                  <a:pt x="1115288" y="1064186"/>
                </a:lnTo>
                <a:lnTo>
                  <a:pt x="1144727" y="1000505"/>
                </a:lnTo>
                <a:lnTo>
                  <a:pt x="1144659" y="992250"/>
                </a:lnTo>
                <a:lnTo>
                  <a:pt x="1140008" y="985278"/>
                </a:lnTo>
                <a:lnTo>
                  <a:pt x="1131751" y="972779"/>
                </a:lnTo>
                <a:lnTo>
                  <a:pt x="1109977" y="939409"/>
                </a:lnTo>
                <a:lnTo>
                  <a:pt x="1077928" y="889462"/>
                </a:lnTo>
                <a:lnTo>
                  <a:pt x="1038845" y="827230"/>
                </a:lnTo>
                <a:lnTo>
                  <a:pt x="995971" y="757008"/>
                </a:lnTo>
                <a:lnTo>
                  <a:pt x="949613" y="678007"/>
                </a:lnTo>
                <a:lnTo>
                  <a:pt x="912784" y="611798"/>
                </a:lnTo>
                <a:lnTo>
                  <a:pt x="884440" y="557254"/>
                </a:lnTo>
                <a:lnTo>
                  <a:pt x="863534" y="513245"/>
                </a:lnTo>
                <a:lnTo>
                  <a:pt x="839847" y="452319"/>
                </a:lnTo>
                <a:lnTo>
                  <a:pt x="831371" y="397365"/>
                </a:lnTo>
                <a:lnTo>
                  <a:pt x="832667" y="353573"/>
                </a:lnTo>
                <a:lnTo>
                  <a:pt x="838767" y="302448"/>
                </a:lnTo>
                <a:lnTo>
                  <a:pt x="849659" y="244114"/>
                </a:lnTo>
                <a:lnTo>
                  <a:pt x="865276" y="179158"/>
                </a:lnTo>
                <a:lnTo>
                  <a:pt x="882927" y="116854"/>
                </a:lnTo>
                <a:lnTo>
                  <a:pt x="898955" y="66154"/>
                </a:lnTo>
                <a:lnTo>
                  <a:pt x="915365" y="18770"/>
                </a:lnTo>
                <a:lnTo>
                  <a:pt x="858761" y="0"/>
                </a:lnTo>
                <a:close/>
              </a:path>
            </a:pathLst>
          </a:custGeom>
          <a:solidFill>
            <a:srgbClr val="828182"/>
          </a:solidFill>
        </p:spPr>
        <p:txBody>
          <a:bodyPr wrap="square" lIns="0" tIns="0" rIns="0" bIns="0" rtlCol="0"/>
          <a:lstStyle/>
          <a:p>
            <a:endParaRPr/>
          </a:p>
        </p:txBody>
      </p:sp>
      <p:sp>
        <p:nvSpPr>
          <p:cNvPr id="24" name="object 24"/>
          <p:cNvSpPr/>
          <p:nvPr/>
        </p:nvSpPr>
        <p:spPr>
          <a:xfrm>
            <a:off x="1662658" y="3568303"/>
            <a:ext cx="621030" cy="182245"/>
          </a:xfrm>
          <a:custGeom>
            <a:avLst/>
            <a:gdLst/>
            <a:ahLst/>
            <a:cxnLst/>
            <a:rect l="l" t="t" r="r" b="b"/>
            <a:pathLst>
              <a:path w="621030" h="182245">
                <a:moveTo>
                  <a:pt x="310489" y="0"/>
                </a:moveTo>
                <a:lnTo>
                  <a:pt x="239298" y="2404"/>
                </a:lnTo>
                <a:lnTo>
                  <a:pt x="173945" y="9255"/>
                </a:lnTo>
                <a:lnTo>
                  <a:pt x="116295" y="20005"/>
                </a:lnTo>
                <a:lnTo>
                  <a:pt x="68212" y="34107"/>
                </a:lnTo>
                <a:lnTo>
                  <a:pt x="31559" y="51017"/>
                </a:lnTo>
                <a:lnTo>
                  <a:pt x="0" y="91071"/>
                </a:lnTo>
                <a:lnTo>
                  <a:pt x="8200" y="111955"/>
                </a:lnTo>
                <a:lnTo>
                  <a:pt x="68212" y="148035"/>
                </a:lnTo>
                <a:lnTo>
                  <a:pt x="116295" y="162138"/>
                </a:lnTo>
                <a:lnTo>
                  <a:pt x="173945" y="172888"/>
                </a:lnTo>
                <a:lnTo>
                  <a:pt x="239298" y="179738"/>
                </a:lnTo>
                <a:lnTo>
                  <a:pt x="310489" y="182143"/>
                </a:lnTo>
                <a:lnTo>
                  <a:pt x="381680" y="179738"/>
                </a:lnTo>
                <a:lnTo>
                  <a:pt x="447033" y="172888"/>
                </a:lnTo>
                <a:lnTo>
                  <a:pt x="504683" y="162138"/>
                </a:lnTo>
                <a:lnTo>
                  <a:pt x="552767" y="148035"/>
                </a:lnTo>
                <a:lnTo>
                  <a:pt x="589420" y="131125"/>
                </a:lnTo>
                <a:lnTo>
                  <a:pt x="620979" y="91071"/>
                </a:lnTo>
                <a:lnTo>
                  <a:pt x="612778" y="70187"/>
                </a:lnTo>
                <a:lnTo>
                  <a:pt x="552767" y="34107"/>
                </a:lnTo>
                <a:lnTo>
                  <a:pt x="504683" y="20005"/>
                </a:lnTo>
                <a:lnTo>
                  <a:pt x="447033" y="9255"/>
                </a:lnTo>
                <a:lnTo>
                  <a:pt x="381680" y="2404"/>
                </a:lnTo>
                <a:lnTo>
                  <a:pt x="310489" y="0"/>
                </a:lnTo>
                <a:close/>
              </a:path>
            </a:pathLst>
          </a:custGeom>
          <a:solidFill>
            <a:srgbClr val="C3C2C2"/>
          </a:solidFill>
        </p:spPr>
        <p:txBody>
          <a:bodyPr wrap="square" lIns="0" tIns="0" rIns="0" bIns="0" rtlCol="0"/>
          <a:lstStyle/>
          <a:p>
            <a:endParaRPr/>
          </a:p>
        </p:txBody>
      </p:sp>
      <p:sp>
        <p:nvSpPr>
          <p:cNvPr id="25" name="object 25"/>
          <p:cNvSpPr/>
          <p:nvPr/>
        </p:nvSpPr>
        <p:spPr>
          <a:xfrm>
            <a:off x="1632659" y="3540011"/>
            <a:ext cx="681355" cy="238760"/>
          </a:xfrm>
          <a:custGeom>
            <a:avLst/>
            <a:gdLst/>
            <a:ahLst/>
            <a:cxnLst/>
            <a:rect l="l" t="t" r="r" b="b"/>
            <a:pathLst>
              <a:path w="681355" h="238760">
                <a:moveTo>
                  <a:pt x="340487" y="0"/>
                </a:moveTo>
                <a:lnTo>
                  <a:pt x="278775" y="1765"/>
                </a:lnTo>
                <a:lnTo>
                  <a:pt x="218105" y="7117"/>
                </a:lnTo>
                <a:lnTo>
                  <a:pt x="160692" y="16143"/>
                </a:lnTo>
                <a:lnTo>
                  <a:pt x="108750" y="28927"/>
                </a:lnTo>
                <a:lnTo>
                  <a:pt x="64494" y="45556"/>
                </a:lnTo>
                <a:lnTo>
                  <a:pt x="30141" y="66115"/>
                </a:lnTo>
                <a:lnTo>
                  <a:pt x="0" y="119367"/>
                </a:lnTo>
                <a:lnTo>
                  <a:pt x="7904" y="148044"/>
                </a:lnTo>
                <a:lnTo>
                  <a:pt x="64494" y="193178"/>
                </a:lnTo>
                <a:lnTo>
                  <a:pt x="108750" y="209807"/>
                </a:lnTo>
                <a:lnTo>
                  <a:pt x="160692" y="222591"/>
                </a:lnTo>
                <a:lnTo>
                  <a:pt x="218105" y="231617"/>
                </a:lnTo>
                <a:lnTo>
                  <a:pt x="278775" y="236969"/>
                </a:lnTo>
                <a:lnTo>
                  <a:pt x="340487" y="238734"/>
                </a:lnTo>
                <a:lnTo>
                  <a:pt x="402198" y="236969"/>
                </a:lnTo>
                <a:lnTo>
                  <a:pt x="462868" y="231617"/>
                </a:lnTo>
                <a:lnTo>
                  <a:pt x="520281" y="222591"/>
                </a:lnTo>
                <a:lnTo>
                  <a:pt x="572223" y="209807"/>
                </a:lnTo>
                <a:lnTo>
                  <a:pt x="616479" y="193178"/>
                </a:lnTo>
                <a:lnTo>
                  <a:pt x="634918" y="182143"/>
                </a:lnTo>
                <a:lnTo>
                  <a:pt x="340487" y="182143"/>
                </a:lnTo>
                <a:lnTo>
                  <a:pt x="252673" y="178508"/>
                </a:lnTo>
                <a:lnTo>
                  <a:pt x="181959" y="169116"/>
                </a:lnTo>
                <a:lnTo>
                  <a:pt x="127841" y="156236"/>
                </a:lnTo>
                <a:lnTo>
                  <a:pt x="89811" y="142139"/>
                </a:lnTo>
                <a:lnTo>
                  <a:pt x="59994" y="119367"/>
                </a:lnTo>
                <a:lnTo>
                  <a:pt x="67364" y="109641"/>
                </a:lnTo>
                <a:lnTo>
                  <a:pt x="127841" y="82497"/>
                </a:lnTo>
                <a:lnTo>
                  <a:pt x="181959" y="69618"/>
                </a:lnTo>
                <a:lnTo>
                  <a:pt x="252673" y="60226"/>
                </a:lnTo>
                <a:lnTo>
                  <a:pt x="340487" y="56591"/>
                </a:lnTo>
                <a:lnTo>
                  <a:pt x="634918" y="56591"/>
                </a:lnTo>
                <a:lnTo>
                  <a:pt x="616479" y="45556"/>
                </a:lnTo>
                <a:lnTo>
                  <a:pt x="572223" y="28927"/>
                </a:lnTo>
                <a:lnTo>
                  <a:pt x="520281" y="16143"/>
                </a:lnTo>
                <a:lnTo>
                  <a:pt x="462868" y="7117"/>
                </a:lnTo>
                <a:lnTo>
                  <a:pt x="402198" y="1765"/>
                </a:lnTo>
                <a:lnTo>
                  <a:pt x="340487" y="0"/>
                </a:lnTo>
                <a:close/>
              </a:path>
              <a:path w="681355" h="238760">
                <a:moveTo>
                  <a:pt x="634918" y="56591"/>
                </a:moveTo>
                <a:lnTo>
                  <a:pt x="340487" y="56591"/>
                </a:lnTo>
                <a:lnTo>
                  <a:pt x="428300" y="60226"/>
                </a:lnTo>
                <a:lnTo>
                  <a:pt x="499014" y="69618"/>
                </a:lnTo>
                <a:lnTo>
                  <a:pt x="553132" y="82497"/>
                </a:lnTo>
                <a:lnTo>
                  <a:pt x="591162" y="96595"/>
                </a:lnTo>
                <a:lnTo>
                  <a:pt x="613609" y="109641"/>
                </a:lnTo>
                <a:lnTo>
                  <a:pt x="620979" y="119367"/>
                </a:lnTo>
                <a:lnTo>
                  <a:pt x="613609" y="129092"/>
                </a:lnTo>
                <a:lnTo>
                  <a:pt x="553132" y="156236"/>
                </a:lnTo>
                <a:lnTo>
                  <a:pt x="499014" y="169116"/>
                </a:lnTo>
                <a:lnTo>
                  <a:pt x="428300" y="178508"/>
                </a:lnTo>
                <a:lnTo>
                  <a:pt x="340487" y="182143"/>
                </a:lnTo>
                <a:lnTo>
                  <a:pt x="634918" y="182143"/>
                </a:lnTo>
                <a:lnTo>
                  <a:pt x="650832" y="172619"/>
                </a:lnTo>
                <a:lnTo>
                  <a:pt x="673069" y="148044"/>
                </a:lnTo>
                <a:lnTo>
                  <a:pt x="680974" y="119367"/>
                </a:lnTo>
                <a:lnTo>
                  <a:pt x="673069" y="90690"/>
                </a:lnTo>
                <a:lnTo>
                  <a:pt x="650832" y="66115"/>
                </a:lnTo>
                <a:lnTo>
                  <a:pt x="634918" y="56591"/>
                </a:lnTo>
                <a:close/>
              </a:path>
            </a:pathLst>
          </a:custGeom>
          <a:solidFill>
            <a:srgbClr val="828182"/>
          </a:solidFill>
        </p:spPr>
        <p:txBody>
          <a:bodyPr wrap="square" lIns="0" tIns="0" rIns="0" bIns="0" rtlCol="0"/>
          <a:lstStyle/>
          <a:p>
            <a:endParaRPr/>
          </a:p>
        </p:txBody>
      </p:sp>
      <p:sp>
        <p:nvSpPr>
          <p:cNvPr id="26" name="object 26"/>
          <p:cNvSpPr/>
          <p:nvPr/>
        </p:nvSpPr>
        <p:spPr>
          <a:xfrm>
            <a:off x="1699279" y="3912630"/>
            <a:ext cx="1085215" cy="1150620"/>
          </a:xfrm>
          <a:custGeom>
            <a:avLst/>
            <a:gdLst/>
            <a:ahLst/>
            <a:cxnLst/>
            <a:rect l="l" t="t" r="r" b="b"/>
            <a:pathLst>
              <a:path w="1085214" h="1150620">
                <a:moveTo>
                  <a:pt x="857059" y="0"/>
                </a:moveTo>
                <a:lnTo>
                  <a:pt x="231863" y="0"/>
                </a:lnTo>
                <a:lnTo>
                  <a:pt x="235538" y="10146"/>
                </a:lnTo>
                <a:lnTo>
                  <a:pt x="245228" y="38158"/>
                </a:lnTo>
                <a:lnTo>
                  <a:pt x="258934" y="80397"/>
                </a:lnTo>
                <a:lnTo>
                  <a:pt x="274655" y="133224"/>
                </a:lnTo>
                <a:lnTo>
                  <a:pt x="290391" y="192999"/>
                </a:lnTo>
                <a:lnTo>
                  <a:pt x="304141" y="256084"/>
                </a:lnTo>
                <a:lnTo>
                  <a:pt x="313905" y="318839"/>
                </a:lnTo>
                <a:lnTo>
                  <a:pt x="317682" y="377625"/>
                </a:lnTo>
                <a:lnTo>
                  <a:pt x="313474" y="428802"/>
                </a:lnTo>
                <a:lnTo>
                  <a:pt x="301941" y="484936"/>
                </a:lnTo>
                <a:lnTo>
                  <a:pt x="287339" y="533688"/>
                </a:lnTo>
                <a:lnTo>
                  <a:pt x="262817" y="587343"/>
                </a:lnTo>
                <a:lnTo>
                  <a:pt x="221528" y="658186"/>
                </a:lnTo>
                <a:lnTo>
                  <a:pt x="192455" y="703893"/>
                </a:lnTo>
                <a:lnTo>
                  <a:pt x="156622" y="758504"/>
                </a:lnTo>
                <a:lnTo>
                  <a:pt x="113172" y="823555"/>
                </a:lnTo>
                <a:lnTo>
                  <a:pt x="0" y="991120"/>
                </a:lnTo>
                <a:lnTo>
                  <a:pt x="4225" y="1011078"/>
                </a:lnTo>
                <a:lnTo>
                  <a:pt x="36507" y="1048624"/>
                </a:lnTo>
                <a:lnTo>
                  <a:pt x="97173" y="1082016"/>
                </a:lnTo>
                <a:lnTo>
                  <a:pt x="136880" y="1096783"/>
                </a:lnTo>
                <a:lnTo>
                  <a:pt x="182158" y="1110064"/>
                </a:lnTo>
                <a:lnTo>
                  <a:pt x="232500" y="1121711"/>
                </a:lnTo>
                <a:lnTo>
                  <a:pt x="287396" y="1131574"/>
                </a:lnTo>
                <a:lnTo>
                  <a:pt x="346339" y="1139505"/>
                </a:lnTo>
                <a:lnTo>
                  <a:pt x="408820" y="1145355"/>
                </a:lnTo>
                <a:lnTo>
                  <a:pt x="474332" y="1148974"/>
                </a:lnTo>
                <a:lnTo>
                  <a:pt x="542366" y="1150213"/>
                </a:lnTo>
                <a:lnTo>
                  <a:pt x="610397" y="1148974"/>
                </a:lnTo>
                <a:lnTo>
                  <a:pt x="675906" y="1145355"/>
                </a:lnTo>
                <a:lnTo>
                  <a:pt x="738386" y="1139505"/>
                </a:lnTo>
                <a:lnTo>
                  <a:pt x="797327" y="1131574"/>
                </a:lnTo>
                <a:lnTo>
                  <a:pt x="852222" y="1121711"/>
                </a:lnTo>
                <a:lnTo>
                  <a:pt x="902563" y="1110064"/>
                </a:lnTo>
                <a:lnTo>
                  <a:pt x="947840" y="1096783"/>
                </a:lnTo>
                <a:lnTo>
                  <a:pt x="987546" y="1082016"/>
                </a:lnTo>
                <a:lnTo>
                  <a:pt x="1048212" y="1048624"/>
                </a:lnTo>
                <a:lnTo>
                  <a:pt x="1080493" y="1011078"/>
                </a:lnTo>
                <a:lnTo>
                  <a:pt x="1084719" y="991120"/>
                </a:lnTo>
                <a:lnTo>
                  <a:pt x="1079947" y="983919"/>
                </a:lnTo>
                <a:lnTo>
                  <a:pt x="1066610" y="963608"/>
                </a:lnTo>
                <a:lnTo>
                  <a:pt x="1020130" y="891402"/>
                </a:lnTo>
                <a:lnTo>
                  <a:pt x="989928" y="843380"/>
                </a:lnTo>
                <a:lnTo>
                  <a:pt x="957048" y="789995"/>
                </a:lnTo>
                <a:lnTo>
                  <a:pt x="922960" y="733183"/>
                </a:lnTo>
                <a:lnTo>
                  <a:pt x="889136" y="674881"/>
                </a:lnTo>
                <a:lnTo>
                  <a:pt x="857046" y="617025"/>
                </a:lnTo>
                <a:lnTo>
                  <a:pt x="828162" y="561553"/>
                </a:lnTo>
                <a:lnTo>
                  <a:pt x="803956" y="510400"/>
                </a:lnTo>
                <a:lnTo>
                  <a:pt x="785899" y="465505"/>
                </a:lnTo>
                <a:lnTo>
                  <a:pt x="775462" y="428802"/>
                </a:lnTo>
                <a:lnTo>
                  <a:pt x="767690" y="387183"/>
                </a:lnTo>
                <a:lnTo>
                  <a:pt x="760746" y="320600"/>
                </a:lnTo>
                <a:lnTo>
                  <a:pt x="762917" y="288579"/>
                </a:lnTo>
                <a:lnTo>
                  <a:pt x="769744" y="252698"/>
                </a:lnTo>
                <a:lnTo>
                  <a:pt x="781901" y="209429"/>
                </a:lnTo>
                <a:lnTo>
                  <a:pt x="800058" y="155242"/>
                </a:lnTo>
                <a:lnTo>
                  <a:pt x="824887" y="86609"/>
                </a:lnTo>
                <a:lnTo>
                  <a:pt x="857059" y="0"/>
                </a:lnTo>
                <a:close/>
              </a:path>
            </a:pathLst>
          </a:custGeom>
          <a:solidFill>
            <a:srgbClr val="D2D1D3"/>
          </a:solidFill>
        </p:spPr>
        <p:txBody>
          <a:bodyPr wrap="square" lIns="0" tIns="0" rIns="0" bIns="0" rtlCol="0"/>
          <a:lstStyle/>
          <a:p>
            <a:endParaRPr/>
          </a:p>
        </p:txBody>
      </p:sp>
      <p:sp>
        <p:nvSpPr>
          <p:cNvPr id="27" name="object 27"/>
          <p:cNvSpPr/>
          <p:nvPr/>
        </p:nvSpPr>
        <p:spPr>
          <a:xfrm>
            <a:off x="1669275" y="3903244"/>
            <a:ext cx="1144905" cy="1188085"/>
          </a:xfrm>
          <a:custGeom>
            <a:avLst/>
            <a:gdLst/>
            <a:ahLst/>
            <a:cxnLst/>
            <a:rect l="l" t="t" r="r" b="b"/>
            <a:pathLst>
              <a:path w="1144905" h="1188085">
                <a:moveTo>
                  <a:pt x="290169" y="0"/>
                </a:moveTo>
                <a:lnTo>
                  <a:pt x="233578" y="18770"/>
                </a:lnTo>
                <a:lnTo>
                  <a:pt x="238263" y="31806"/>
                </a:lnTo>
                <a:lnTo>
                  <a:pt x="250053" y="66365"/>
                </a:lnTo>
                <a:lnTo>
                  <a:pt x="266122" y="117223"/>
                </a:lnTo>
                <a:lnTo>
                  <a:pt x="283540" y="178688"/>
                </a:lnTo>
                <a:lnTo>
                  <a:pt x="299203" y="243779"/>
                </a:lnTo>
                <a:lnTo>
                  <a:pt x="310131" y="302226"/>
                </a:lnTo>
                <a:lnTo>
                  <a:pt x="316273" y="353702"/>
                </a:lnTo>
                <a:lnTo>
                  <a:pt x="317556" y="397420"/>
                </a:lnTo>
                <a:lnTo>
                  <a:pt x="313956" y="433146"/>
                </a:lnTo>
                <a:lnTo>
                  <a:pt x="299786" y="478681"/>
                </a:lnTo>
                <a:lnTo>
                  <a:pt x="263903" y="557337"/>
                </a:lnTo>
                <a:lnTo>
                  <a:pt x="235162" y="611905"/>
                </a:lnTo>
                <a:lnTo>
                  <a:pt x="197805" y="678137"/>
                </a:lnTo>
                <a:lnTo>
                  <a:pt x="150768" y="757161"/>
                </a:lnTo>
                <a:lnTo>
                  <a:pt x="107275" y="827384"/>
                </a:lnTo>
                <a:lnTo>
                  <a:pt x="67617" y="889619"/>
                </a:lnTo>
                <a:lnTo>
                  <a:pt x="35088" y="939570"/>
                </a:lnTo>
                <a:lnTo>
                  <a:pt x="12985" y="972943"/>
                </a:lnTo>
                <a:lnTo>
                  <a:pt x="0" y="992251"/>
                </a:lnTo>
                <a:lnTo>
                  <a:pt x="0" y="1000506"/>
                </a:lnTo>
                <a:lnTo>
                  <a:pt x="29438" y="1064186"/>
                </a:lnTo>
                <a:lnTo>
                  <a:pt x="65751" y="1092341"/>
                </a:lnTo>
                <a:lnTo>
                  <a:pt x="116028" y="1117705"/>
                </a:lnTo>
                <a:lnTo>
                  <a:pt x="179946" y="1140028"/>
                </a:lnTo>
                <a:lnTo>
                  <a:pt x="220962" y="1150945"/>
                </a:lnTo>
                <a:lnTo>
                  <a:pt x="264875" y="1160526"/>
                </a:lnTo>
                <a:lnTo>
                  <a:pt x="311385" y="1168735"/>
                </a:lnTo>
                <a:lnTo>
                  <a:pt x="360191" y="1175534"/>
                </a:lnTo>
                <a:lnTo>
                  <a:pt x="410992" y="1180886"/>
                </a:lnTo>
                <a:lnTo>
                  <a:pt x="463488" y="1184755"/>
                </a:lnTo>
                <a:lnTo>
                  <a:pt x="517379" y="1187103"/>
                </a:lnTo>
                <a:lnTo>
                  <a:pt x="572363" y="1187894"/>
                </a:lnTo>
                <a:lnTo>
                  <a:pt x="627347" y="1187103"/>
                </a:lnTo>
                <a:lnTo>
                  <a:pt x="681238" y="1184755"/>
                </a:lnTo>
                <a:lnTo>
                  <a:pt x="733734" y="1180886"/>
                </a:lnTo>
                <a:lnTo>
                  <a:pt x="784536" y="1175534"/>
                </a:lnTo>
                <a:lnTo>
                  <a:pt x="833342" y="1168735"/>
                </a:lnTo>
                <a:lnTo>
                  <a:pt x="879852" y="1160526"/>
                </a:lnTo>
                <a:lnTo>
                  <a:pt x="923765" y="1150945"/>
                </a:lnTo>
                <a:lnTo>
                  <a:pt x="964780" y="1140028"/>
                </a:lnTo>
                <a:lnTo>
                  <a:pt x="989762" y="1131303"/>
                </a:lnTo>
                <a:lnTo>
                  <a:pt x="572363" y="1131303"/>
                </a:lnTo>
                <a:lnTo>
                  <a:pt x="493220" y="1129605"/>
                </a:lnTo>
                <a:lnTo>
                  <a:pt x="419578" y="1124780"/>
                </a:lnTo>
                <a:lnTo>
                  <a:pt x="351780" y="1117232"/>
                </a:lnTo>
                <a:lnTo>
                  <a:pt x="290171" y="1107364"/>
                </a:lnTo>
                <a:lnTo>
                  <a:pt x="235094" y="1095579"/>
                </a:lnTo>
                <a:lnTo>
                  <a:pt x="186891" y="1082282"/>
                </a:lnTo>
                <a:lnTo>
                  <a:pt x="145906" y="1067875"/>
                </a:lnTo>
                <a:lnTo>
                  <a:pt x="86963" y="1037347"/>
                </a:lnTo>
                <a:lnTo>
                  <a:pt x="61010" y="1007224"/>
                </a:lnTo>
                <a:lnTo>
                  <a:pt x="75633" y="985278"/>
                </a:lnTo>
                <a:lnTo>
                  <a:pt x="93227" y="958600"/>
                </a:lnTo>
                <a:lnTo>
                  <a:pt x="117242" y="921690"/>
                </a:lnTo>
                <a:lnTo>
                  <a:pt x="144994" y="878354"/>
                </a:lnTo>
                <a:lnTo>
                  <a:pt x="175331" y="830071"/>
                </a:lnTo>
                <a:lnTo>
                  <a:pt x="207227" y="778112"/>
                </a:lnTo>
                <a:lnTo>
                  <a:pt x="239264" y="724399"/>
                </a:lnTo>
                <a:lnTo>
                  <a:pt x="270432" y="670180"/>
                </a:lnTo>
                <a:lnTo>
                  <a:pt x="299581" y="616934"/>
                </a:lnTo>
                <a:lnTo>
                  <a:pt x="325561" y="566140"/>
                </a:lnTo>
                <a:lnTo>
                  <a:pt x="347223" y="519274"/>
                </a:lnTo>
                <a:lnTo>
                  <a:pt x="363418" y="477816"/>
                </a:lnTo>
                <a:lnTo>
                  <a:pt x="377602" y="390464"/>
                </a:lnTo>
                <a:lnTo>
                  <a:pt x="374239" y="330551"/>
                </a:lnTo>
                <a:lnTo>
                  <a:pt x="364842" y="266938"/>
                </a:lnTo>
                <a:lnTo>
                  <a:pt x="351349" y="203063"/>
                </a:lnTo>
                <a:lnTo>
                  <a:pt x="335694" y="142360"/>
                </a:lnTo>
                <a:lnTo>
                  <a:pt x="319814" y="88267"/>
                </a:lnTo>
                <a:lnTo>
                  <a:pt x="305642" y="44218"/>
                </a:lnTo>
                <a:lnTo>
                  <a:pt x="295116" y="13650"/>
                </a:lnTo>
                <a:lnTo>
                  <a:pt x="290169" y="0"/>
                </a:lnTo>
                <a:close/>
              </a:path>
              <a:path w="1144905" h="1188085">
                <a:moveTo>
                  <a:pt x="858761" y="0"/>
                </a:moveTo>
                <a:lnTo>
                  <a:pt x="843288" y="44218"/>
                </a:lnTo>
                <a:lnTo>
                  <a:pt x="829117" y="88267"/>
                </a:lnTo>
                <a:lnTo>
                  <a:pt x="813237" y="142360"/>
                </a:lnTo>
                <a:lnTo>
                  <a:pt x="797583" y="203063"/>
                </a:lnTo>
                <a:lnTo>
                  <a:pt x="784091" y="266938"/>
                </a:lnTo>
                <a:lnTo>
                  <a:pt x="774697" y="330551"/>
                </a:lnTo>
                <a:lnTo>
                  <a:pt x="771336" y="390464"/>
                </a:lnTo>
                <a:lnTo>
                  <a:pt x="775944" y="443242"/>
                </a:lnTo>
                <a:lnTo>
                  <a:pt x="801516" y="519333"/>
                </a:lnTo>
                <a:lnTo>
                  <a:pt x="822942" y="566231"/>
                </a:lnTo>
                <a:lnTo>
                  <a:pt x="848614" y="617058"/>
                </a:lnTo>
                <a:lnTo>
                  <a:pt x="877400" y="670335"/>
                </a:lnTo>
                <a:lnTo>
                  <a:pt x="908167" y="724582"/>
                </a:lnTo>
                <a:lnTo>
                  <a:pt x="939781" y="778321"/>
                </a:lnTo>
                <a:lnTo>
                  <a:pt x="970967" y="829843"/>
                </a:lnTo>
                <a:lnTo>
                  <a:pt x="1000864" y="878112"/>
                </a:lnTo>
                <a:lnTo>
                  <a:pt x="1028213" y="921443"/>
                </a:lnTo>
                <a:lnTo>
                  <a:pt x="1051883" y="958357"/>
                </a:lnTo>
                <a:lnTo>
                  <a:pt x="1083652" y="1007021"/>
                </a:lnTo>
                <a:lnTo>
                  <a:pt x="1072389" y="1024463"/>
                </a:lnTo>
                <a:lnTo>
                  <a:pt x="1006075" y="1065255"/>
                </a:lnTo>
                <a:lnTo>
                  <a:pt x="946962" y="1085977"/>
                </a:lnTo>
                <a:lnTo>
                  <a:pt x="902290" y="1097693"/>
                </a:lnTo>
                <a:lnTo>
                  <a:pt x="853955" y="1107748"/>
                </a:lnTo>
                <a:lnTo>
                  <a:pt x="802388" y="1116090"/>
                </a:lnTo>
                <a:lnTo>
                  <a:pt x="748017" y="1122668"/>
                </a:lnTo>
                <a:lnTo>
                  <a:pt x="691270" y="1127431"/>
                </a:lnTo>
                <a:lnTo>
                  <a:pt x="632576" y="1130326"/>
                </a:lnTo>
                <a:lnTo>
                  <a:pt x="572363" y="1131303"/>
                </a:lnTo>
                <a:lnTo>
                  <a:pt x="989762" y="1131303"/>
                </a:lnTo>
                <a:lnTo>
                  <a:pt x="1028698" y="1117705"/>
                </a:lnTo>
                <a:lnTo>
                  <a:pt x="1078975" y="1092341"/>
                </a:lnTo>
                <a:lnTo>
                  <a:pt x="1115288" y="1064186"/>
                </a:lnTo>
                <a:lnTo>
                  <a:pt x="1144727" y="1000506"/>
                </a:lnTo>
                <a:lnTo>
                  <a:pt x="1144659" y="992251"/>
                </a:lnTo>
                <a:lnTo>
                  <a:pt x="1140008" y="985278"/>
                </a:lnTo>
                <a:lnTo>
                  <a:pt x="1131751" y="972779"/>
                </a:lnTo>
                <a:lnTo>
                  <a:pt x="1109977" y="939409"/>
                </a:lnTo>
                <a:lnTo>
                  <a:pt x="1077928" y="889462"/>
                </a:lnTo>
                <a:lnTo>
                  <a:pt x="1038845" y="827230"/>
                </a:lnTo>
                <a:lnTo>
                  <a:pt x="995971" y="757008"/>
                </a:lnTo>
                <a:lnTo>
                  <a:pt x="949613" y="678007"/>
                </a:lnTo>
                <a:lnTo>
                  <a:pt x="912784" y="611798"/>
                </a:lnTo>
                <a:lnTo>
                  <a:pt x="884440" y="557254"/>
                </a:lnTo>
                <a:lnTo>
                  <a:pt x="863534" y="513245"/>
                </a:lnTo>
                <a:lnTo>
                  <a:pt x="839847" y="452319"/>
                </a:lnTo>
                <a:lnTo>
                  <a:pt x="831371" y="397365"/>
                </a:lnTo>
                <a:lnTo>
                  <a:pt x="832667" y="353573"/>
                </a:lnTo>
                <a:lnTo>
                  <a:pt x="838767" y="302448"/>
                </a:lnTo>
                <a:lnTo>
                  <a:pt x="849659" y="244114"/>
                </a:lnTo>
                <a:lnTo>
                  <a:pt x="865276" y="179158"/>
                </a:lnTo>
                <a:lnTo>
                  <a:pt x="882927" y="116854"/>
                </a:lnTo>
                <a:lnTo>
                  <a:pt x="898955" y="66154"/>
                </a:lnTo>
                <a:lnTo>
                  <a:pt x="915365" y="18770"/>
                </a:lnTo>
                <a:lnTo>
                  <a:pt x="858761" y="0"/>
                </a:lnTo>
                <a:close/>
              </a:path>
            </a:pathLst>
          </a:custGeom>
          <a:solidFill>
            <a:srgbClr val="828182"/>
          </a:solidFill>
        </p:spPr>
        <p:txBody>
          <a:bodyPr wrap="square" lIns="0" tIns="0" rIns="0" bIns="0" rtlCol="0"/>
          <a:lstStyle/>
          <a:p>
            <a:endParaRPr/>
          </a:p>
        </p:txBody>
      </p:sp>
      <p:sp>
        <p:nvSpPr>
          <p:cNvPr id="28" name="object 28"/>
          <p:cNvSpPr/>
          <p:nvPr/>
        </p:nvSpPr>
        <p:spPr>
          <a:xfrm>
            <a:off x="1931150" y="3821558"/>
            <a:ext cx="621030" cy="182245"/>
          </a:xfrm>
          <a:custGeom>
            <a:avLst/>
            <a:gdLst/>
            <a:ahLst/>
            <a:cxnLst/>
            <a:rect l="l" t="t" r="r" b="b"/>
            <a:pathLst>
              <a:path w="621030" h="182245">
                <a:moveTo>
                  <a:pt x="310489" y="0"/>
                </a:moveTo>
                <a:lnTo>
                  <a:pt x="239298" y="2404"/>
                </a:lnTo>
                <a:lnTo>
                  <a:pt x="173945" y="9255"/>
                </a:lnTo>
                <a:lnTo>
                  <a:pt x="116295" y="20005"/>
                </a:lnTo>
                <a:lnTo>
                  <a:pt x="68212" y="34107"/>
                </a:lnTo>
                <a:lnTo>
                  <a:pt x="31559" y="51017"/>
                </a:lnTo>
                <a:lnTo>
                  <a:pt x="0" y="91071"/>
                </a:lnTo>
                <a:lnTo>
                  <a:pt x="8200" y="111955"/>
                </a:lnTo>
                <a:lnTo>
                  <a:pt x="68212" y="148035"/>
                </a:lnTo>
                <a:lnTo>
                  <a:pt x="116295" y="162138"/>
                </a:lnTo>
                <a:lnTo>
                  <a:pt x="173945" y="172888"/>
                </a:lnTo>
                <a:lnTo>
                  <a:pt x="239298" y="179738"/>
                </a:lnTo>
                <a:lnTo>
                  <a:pt x="310489" y="182143"/>
                </a:lnTo>
                <a:lnTo>
                  <a:pt x="381680" y="179738"/>
                </a:lnTo>
                <a:lnTo>
                  <a:pt x="447033" y="172888"/>
                </a:lnTo>
                <a:lnTo>
                  <a:pt x="504683" y="162138"/>
                </a:lnTo>
                <a:lnTo>
                  <a:pt x="552767" y="148035"/>
                </a:lnTo>
                <a:lnTo>
                  <a:pt x="589420" y="131125"/>
                </a:lnTo>
                <a:lnTo>
                  <a:pt x="620979" y="91071"/>
                </a:lnTo>
                <a:lnTo>
                  <a:pt x="612778" y="70187"/>
                </a:lnTo>
                <a:lnTo>
                  <a:pt x="552767" y="34107"/>
                </a:lnTo>
                <a:lnTo>
                  <a:pt x="504683" y="20005"/>
                </a:lnTo>
                <a:lnTo>
                  <a:pt x="447033" y="9255"/>
                </a:lnTo>
                <a:lnTo>
                  <a:pt x="381680" y="2404"/>
                </a:lnTo>
                <a:lnTo>
                  <a:pt x="310489" y="0"/>
                </a:lnTo>
                <a:close/>
              </a:path>
            </a:pathLst>
          </a:custGeom>
          <a:solidFill>
            <a:srgbClr val="C3C2C2"/>
          </a:solidFill>
        </p:spPr>
        <p:txBody>
          <a:bodyPr wrap="square" lIns="0" tIns="0" rIns="0" bIns="0" rtlCol="0"/>
          <a:lstStyle/>
          <a:p>
            <a:endParaRPr/>
          </a:p>
        </p:txBody>
      </p:sp>
      <p:sp>
        <p:nvSpPr>
          <p:cNvPr id="29" name="object 29"/>
          <p:cNvSpPr/>
          <p:nvPr/>
        </p:nvSpPr>
        <p:spPr>
          <a:xfrm>
            <a:off x="1901151" y="3793265"/>
            <a:ext cx="681355" cy="238760"/>
          </a:xfrm>
          <a:custGeom>
            <a:avLst/>
            <a:gdLst/>
            <a:ahLst/>
            <a:cxnLst/>
            <a:rect l="l" t="t" r="r" b="b"/>
            <a:pathLst>
              <a:path w="681355" h="238760">
                <a:moveTo>
                  <a:pt x="340487" y="0"/>
                </a:moveTo>
                <a:lnTo>
                  <a:pt x="278775" y="1765"/>
                </a:lnTo>
                <a:lnTo>
                  <a:pt x="218105" y="7117"/>
                </a:lnTo>
                <a:lnTo>
                  <a:pt x="160692" y="16143"/>
                </a:lnTo>
                <a:lnTo>
                  <a:pt x="108750" y="28927"/>
                </a:lnTo>
                <a:lnTo>
                  <a:pt x="64494" y="45556"/>
                </a:lnTo>
                <a:lnTo>
                  <a:pt x="30141" y="66115"/>
                </a:lnTo>
                <a:lnTo>
                  <a:pt x="0" y="119367"/>
                </a:lnTo>
                <a:lnTo>
                  <a:pt x="7904" y="148044"/>
                </a:lnTo>
                <a:lnTo>
                  <a:pt x="64494" y="193178"/>
                </a:lnTo>
                <a:lnTo>
                  <a:pt x="108750" y="209807"/>
                </a:lnTo>
                <a:lnTo>
                  <a:pt x="160692" y="222591"/>
                </a:lnTo>
                <a:lnTo>
                  <a:pt x="218105" y="231617"/>
                </a:lnTo>
                <a:lnTo>
                  <a:pt x="278775" y="236969"/>
                </a:lnTo>
                <a:lnTo>
                  <a:pt x="340487" y="238734"/>
                </a:lnTo>
                <a:lnTo>
                  <a:pt x="402198" y="236969"/>
                </a:lnTo>
                <a:lnTo>
                  <a:pt x="462868" y="231617"/>
                </a:lnTo>
                <a:lnTo>
                  <a:pt x="520281" y="222591"/>
                </a:lnTo>
                <a:lnTo>
                  <a:pt x="572223" y="209807"/>
                </a:lnTo>
                <a:lnTo>
                  <a:pt x="616479" y="193178"/>
                </a:lnTo>
                <a:lnTo>
                  <a:pt x="634918" y="182143"/>
                </a:lnTo>
                <a:lnTo>
                  <a:pt x="340487" y="182143"/>
                </a:lnTo>
                <a:lnTo>
                  <a:pt x="252673" y="178508"/>
                </a:lnTo>
                <a:lnTo>
                  <a:pt x="181959" y="169116"/>
                </a:lnTo>
                <a:lnTo>
                  <a:pt x="127841" y="156236"/>
                </a:lnTo>
                <a:lnTo>
                  <a:pt x="89811" y="142139"/>
                </a:lnTo>
                <a:lnTo>
                  <a:pt x="59994" y="119367"/>
                </a:lnTo>
                <a:lnTo>
                  <a:pt x="67364" y="109641"/>
                </a:lnTo>
                <a:lnTo>
                  <a:pt x="127841" y="82497"/>
                </a:lnTo>
                <a:lnTo>
                  <a:pt x="181959" y="69618"/>
                </a:lnTo>
                <a:lnTo>
                  <a:pt x="252673" y="60226"/>
                </a:lnTo>
                <a:lnTo>
                  <a:pt x="340487" y="56591"/>
                </a:lnTo>
                <a:lnTo>
                  <a:pt x="634918" y="56591"/>
                </a:lnTo>
                <a:lnTo>
                  <a:pt x="616479" y="45556"/>
                </a:lnTo>
                <a:lnTo>
                  <a:pt x="572223" y="28927"/>
                </a:lnTo>
                <a:lnTo>
                  <a:pt x="520281" y="16143"/>
                </a:lnTo>
                <a:lnTo>
                  <a:pt x="462868" y="7117"/>
                </a:lnTo>
                <a:lnTo>
                  <a:pt x="402198" y="1765"/>
                </a:lnTo>
                <a:lnTo>
                  <a:pt x="340487" y="0"/>
                </a:lnTo>
                <a:close/>
              </a:path>
              <a:path w="681355" h="238760">
                <a:moveTo>
                  <a:pt x="634918" y="56591"/>
                </a:moveTo>
                <a:lnTo>
                  <a:pt x="340487" y="56591"/>
                </a:lnTo>
                <a:lnTo>
                  <a:pt x="428300" y="60226"/>
                </a:lnTo>
                <a:lnTo>
                  <a:pt x="499014" y="69618"/>
                </a:lnTo>
                <a:lnTo>
                  <a:pt x="553132" y="82497"/>
                </a:lnTo>
                <a:lnTo>
                  <a:pt x="591162" y="96595"/>
                </a:lnTo>
                <a:lnTo>
                  <a:pt x="613609" y="109641"/>
                </a:lnTo>
                <a:lnTo>
                  <a:pt x="620979" y="119367"/>
                </a:lnTo>
                <a:lnTo>
                  <a:pt x="613609" y="129092"/>
                </a:lnTo>
                <a:lnTo>
                  <a:pt x="553132" y="156236"/>
                </a:lnTo>
                <a:lnTo>
                  <a:pt x="499014" y="169116"/>
                </a:lnTo>
                <a:lnTo>
                  <a:pt x="428300" y="178508"/>
                </a:lnTo>
                <a:lnTo>
                  <a:pt x="340487" y="182143"/>
                </a:lnTo>
                <a:lnTo>
                  <a:pt x="634918" y="182143"/>
                </a:lnTo>
                <a:lnTo>
                  <a:pt x="650832" y="172619"/>
                </a:lnTo>
                <a:lnTo>
                  <a:pt x="673069" y="148044"/>
                </a:lnTo>
                <a:lnTo>
                  <a:pt x="680974" y="119367"/>
                </a:lnTo>
                <a:lnTo>
                  <a:pt x="673069" y="90690"/>
                </a:lnTo>
                <a:lnTo>
                  <a:pt x="650832" y="66115"/>
                </a:lnTo>
                <a:lnTo>
                  <a:pt x="634918" y="56591"/>
                </a:lnTo>
                <a:close/>
              </a:path>
            </a:pathLst>
          </a:custGeom>
          <a:solidFill>
            <a:srgbClr val="828182"/>
          </a:solidFill>
        </p:spPr>
        <p:txBody>
          <a:bodyPr wrap="square" lIns="0" tIns="0" rIns="0" bIns="0" rtlCol="0"/>
          <a:lstStyle/>
          <a:p>
            <a:endParaRPr/>
          </a:p>
        </p:txBody>
      </p:sp>
      <p:sp>
        <p:nvSpPr>
          <p:cNvPr id="30" name="object 30"/>
          <p:cNvSpPr/>
          <p:nvPr/>
        </p:nvSpPr>
        <p:spPr>
          <a:xfrm>
            <a:off x="4933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1" name="object 31"/>
          <p:cNvSpPr/>
          <p:nvPr/>
        </p:nvSpPr>
        <p:spPr>
          <a:xfrm>
            <a:off x="4923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2" name="object 32"/>
          <p:cNvSpPr/>
          <p:nvPr/>
        </p:nvSpPr>
        <p:spPr>
          <a:xfrm>
            <a:off x="4846508"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3" name="object 33"/>
          <p:cNvSpPr/>
          <p:nvPr/>
        </p:nvSpPr>
        <p:spPr>
          <a:xfrm>
            <a:off x="4769999"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4" name="object 34"/>
          <p:cNvSpPr/>
          <p:nvPr/>
        </p:nvSpPr>
        <p:spPr>
          <a:xfrm>
            <a:off x="4918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5" name="object 35"/>
          <p:cNvSpPr/>
          <p:nvPr/>
        </p:nvSpPr>
        <p:spPr>
          <a:xfrm>
            <a:off x="5061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6" name="object 36"/>
          <p:cNvSpPr/>
          <p:nvPr/>
        </p:nvSpPr>
        <p:spPr>
          <a:xfrm>
            <a:off x="5044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7" name="object 37"/>
          <p:cNvSpPr/>
          <p:nvPr/>
        </p:nvSpPr>
        <p:spPr>
          <a:xfrm>
            <a:off x="4992874"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8" name="object 38"/>
          <p:cNvSpPr/>
          <p:nvPr/>
        </p:nvSpPr>
        <p:spPr>
          <a:xfrm>
            <a:off x="4941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9" name="object 39"/>
          <p:cNvSpPr/>
          <p:nvPr/>
        </p:nvSpPr>
        <p:spPr>
          <a:xfrm>
            <a:off x="5040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0" name="object 40"/>
          <p:cNvSpPr/>
          <p:nvPr/>
        </p:nvSpPr>
        <p:spPr>
          <a:xfrm>
            <a:off x="4933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1" name="object 41"/>
          <p:cNvSpPr/>
          <p:nvPr/>
        </p:nvSpPr>
        <p:spPr>
          <a:xfrm>
            <a:off x="4923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2" name="object 42"/>
          <p:cNvSpPr/>
          <p:nvPr/>
        </p:nvSpPr>
        <p:spPr>
          <a:xfrm>
            <a:off x="4846508"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3" name="object 43"/>
          <p:cNvSpPr/>
          <p:nvPr/>
        </p:nvSpPr>
        <p:spPr>
          <a:xfrm>
            <a:off x="4769999"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4" name="object 44"/>
          <p:cNvSpPr/>
          <p:nvPr/>
        </p:nvSpPr>
        <p:spPr>
          <a:xfrm>
            <a:off x="4918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5" name="object 45"/>
          <p:cNvSpPr/>
          <p:nvPr/>
        </p:nvSpPr>
        <p:spPr>
          <a:xfrm>
            <a:off x="5061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6" name="object 46"/>
          <p:cNvSpPr/>
          <p:nvPr/>
        </p:nvSpPr>
        <p:spPr>
          <a:xfrm>
            <a:off x="5044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7" name="object 47"/>
          <p:cNvSpPr/>
          <p:nvPr/>
        </p:nvSpPr>
        <p:spPr>
          <a:xfrm>
            <a:off x="4992874"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8" name="object 48"/>
          <p:cNvSpPr/>
          <p:nvPr/>
        </p:nvSpPr>
        <p:spPr>
          <a:xfrm>
            <a:off x="4941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9" name="object 49"/>
          <p:cNvSpPr/>
          <p:nvPr/>
        </p:nvSpPr>
        <p:spPr>
          <a:xfrm>
            <a:off x="5040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0" name="object 50"/>
          <p:cNvSpPr/>
          <p:nvPr/>
        </p:nvSpPr>
        <p:spPr>
          <a:xfrm>
            <a:off x="4933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1" name="object 51"/>
          <p:cNvSpPr/>
          <p:nvPr/>
        </p:nvSpPr>
        <p:spPr>
          <a:xfrm>
            <a:off x="4923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2" name="object 52"/>
          <p:cNvSpPr/>
          <p:nvPr/>
        </p:nvSpPr>
        <p:spPr>
          <a:xfrm>
            <a:off x="4846508"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3" name="object 53"/>
          <p:cNvSpPr/>
          <p:nvPr/>
        </p:nvSpPr>
        <p:spPr>
          <a:xfrm>
            <a:off x="4769999"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4" name="object 54"/>
          <p:cNvSpPr/>
          <p:nvPr/>
        </p:nvSpPr>
        <p:spPr>
          <a:xfrm>
            <a:off x="4918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5" name="object 55"/>
          <p:cNvSpPr/>
          <p:nvPr/>
        </p:nvSpPr>
        <p:spPr>
          <a:xfrm>
            <a:off x="5061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6" name="object 56"/>
          <p:cNvSpPr/>
          <p:nvPr/>
        </p:nvSpPr>
        <p:spPr>
          <a:xfrm>
            <a:off x="5044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7" name="object 57"/>
          <p:cNvSpPr/>
          <p:nvPr/>
        </p:nvSpPr>
        <p:spPr>
          <a:xfrm>
            <a:off x="4992874"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8" name="object 58"/>
          <p:cNvSpPr/>
          <p:nvPr/>
        </p:nvSpPr>
        <p:spPr>
          <a:xfrm>
            <a:off x="4941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9" name="object 59"/>
          <p:cNvSpPr/>
          <p:nvPr/>
        </p:nvSpPr>
        <p:spPr>
          <a:xfrm>
            <a:off x="5040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0" name="object 60"/>
          <p:cNvSpPr/>
          <p:nvPr/>
        </p:nvSpPr>
        <p:spPr>
          <a:xfrm>
            <a:off x="4933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 name="object 61"/>
          <p:cNvSpPr/>
          <p:nvPr/>
        </p:nvSpPr>
        <p:spPr>
          <a:xfrm>
            <a:off x="4923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 name="object 62"/>
          <p:cNvSpPr/>
          <p:nvPr/>
        </p:nvSpPr>
        <p:spPr>
          <a:xfrm>
            <a:off x="4846508"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 name="object 63"/>
          <p:cNvSpPr/>
          <p:nvPr/>
        </p:nvSpPr>
        <p:spPr>
          <a:xfrm>
            <a:off x="4769999"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 name="object 64"/>
          <p:cNvSpPr/>
          <p:nvPr/>
        </p:nvSpPr>
        <p:spPr>
          <a:xfrm>
            <a:off x="4918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 name="object 65"/>
          <p:cNvSpPr/>
          <p:nvPr/>
        </p:nvSpPr>
        <p:spPr>
          <a:xfrm>
            <a:off x="5061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 name="object 66"/>
          <p:cNvSpPr/>
          <p:nvPr/>
        </p:nvSpPr>
        <p:spPr>
          <a:xfrm>
            <a:off x="5044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67" name="object 67"/>
          <p:cNvSpPr/>
          <p:nvPr/>
        </p:nvSpPr>
        <p:spPr>
          <a:xfrm>
            <a:off x="4992874"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 name="object 68"/>
          <p:cNvSpPr/>
          <p:nvPr/>
        </p:nvSpPr>
        <p:spPr>
          <a:xfrm>
            <a:off x="4941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 name="object 69"/>
          <p:cNvSpPr/>
          <p:nvPr/>
        </p:nvSpPr>
        <p:spPr>
          <a:xfrm>
            <a:off x="5040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0" name="object 70"/>
          <p:cNvSpPr/>
          <p:nvPr/>
        </p:nvSpPr>
        <p:spPr>
          <a:xfrm>
            <a:off x="4933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1" name="object 71"/>
          <p:cNvSpPr/>
          <p:nvPr/>
        </p:nvSpPr>
        <p:spPr>
          <a:xfrm>
            <a:off x="4923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2" name="object 72"/>
          <p:cNvSpPr/>
          <p:nvPr/>
        </p:nvSpPr>
        <p:spPr>
          <a:xfrm>
            <a:off x="4846508"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3" name="object 73"/>
          <p:cNvSpPr/>
          <p:nvPr/>
        </p:nvSpPr>
        <p:spPr>
          <a:xfrm>
            <a:off x="4769999"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4" name="object 74"/>
          <p:cNvSpPr/>
          <p:nvPr/>
        </p:nvSpPr>
        <p:spPr>
          <a:xfrm>
            <a:off x="4918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5" name="object 75"/>
          <p:cNvSpPr/>
          <p:nvPr/>
        </p:nvSpPr>
        <p:spPr>
          <a:xfrm>
            <a:off x="5061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6" name="object 76"/>
          <p:cNvSpPr/>
          <p:nvPr/>
        </p:nvSpPr>
        <p:spPr>
          <a:xfrm>
            <a:off x="5044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77" name="object 77"/>
          <p:cNvSpPr/>
          <p:nvPr/>
        </p:nvSpPr>
        <p:spPr>
          <a:xfrm>
            <a:off x="4992874"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8" name="object 78"/>
          <p:cNvSpPr/>
          <p:nvPr/>
        </p:nvSpPr>
        <p:spPr>
          <a:xfrm>
            <a:off x="4941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9" name="object 79"/>
          <p:cNvSpPr/>
          <p:nvPr/>
        </p:nvSpPr>
        <p:spPr>
          <a:xfrm>
            <a:off x="5040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80" name="object 80"/>
          <p:cNvSpPr/>
          <p:nvPr/>
        </p:nvSpPr>
        <p:spPr>
          <a:xfrm>
            <a:off x="4933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81" name="object 81"/>
          <p:cNvSpPr/>
          <p:nvPr/>
        </p:nvSpPr>
        <p:spPr>
          <a:xfrm>
            <a:off x="4923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82" name="object 82"/>
          <p:cNvSpPr/>
          <p:nvPr/>
        </p:nvSpPr>
        <p:spPr>
          <a:xfrm>
            <a:off x="4846508"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83" name="object 83"/>
          <p:cNvSpPr/>
          <p:nvPr/>
        </p:nvSpPr>
        <p:spPr>
          <a:xfrm>
            <a:off x="4769999"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84" name="object 84"/>
          <p:cNvSpPr/>
          <p:nvPr/>
        </p:nvSpPr>
        <p:spPr>
          <a:xfrm>
            <a:off x="4918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85" name="object 85"/>
          <p:cNvSpPr/>
          <p:nvPr/>
        </p:nvSpPr>
        <p:spPr>
          <a:xfrm>
            <a:off x="5061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86" name="object 86"/>
          <p:cNvSpPr/>
          <p:nvPr/>
        </p:nvSpPr>
        <p:spPr>
          <a:xfrm>
            <a:off x="5044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87" name="object 87"/>
          <p:cNvSpPr/>
          <p:nvPr/>
        </p:nvSpPr>
        <p:spPr>
          <a:xfrm>
            <a:off x="4992874"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88" name="object 88"/>
          <p:cNvSpPr/>
          <p:nvPr/>
        </p:nvSpPr>
        <p:spPr>
          <a:xfrm>
            <a:off x="4941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89" name="object 89"/>
          <p:cNvSpPr/>
          <p:nvPr/>
        </p:nvSpPr>
        <p:spPr>
          <a:xfrm>
            <a:off x="5040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90" name="object 90"/>
          <p:cNvSpPr/>
          <p:nvPr/>
        </p:nvSpPr>
        <p:spPr>
          <a:xfrm>
            <a:off x="4933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91" name="object 91"/>
          <p:cNvSpPr/>
          <p:nvPr/>
        </p:nvSpPr>
        <p:spPr>
          <a:xfrm>
            <a:off x="4923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92" name="object 92"/>
          <p:cNvSpPr/>
          <p:nvPr/>
        </p:nvSpPr>
        <p:spPr>
          <a:xfrm>
            <a:off x="4846508"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93" name="object 93"/>
          <p:cNvSpPr/>
          <p:nvPr/>
        </p:nvSpPr>
        <p:spPr>
          <a:xfrm>
            <a:off x="4769999"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94" name="object 94"/>
          <p:cNvSpPr/>
          <p:nvPr/>
        </p:nvSpPr>
        <p:spPr>
          <a:xfrm>
            <a:off x="4918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95" name="object 95"/>
          <p:cNvSpPr/>
          <p:nvPr/>
        </p:nvSpPr>
        <p:spPr>
          <a:xfrm>
            <a:off x="5061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96" name="object 96"/>
          <p:cNvSpPr/>
          <p:nvPr/>
        </p:nvSpPr>
        <p:spPr>
          <a:xfrm>
            <a:off x="5044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97" name="object 97"/>
          <p:cNvSpPr/>
          <p:nvPr/>
        </p:nvSpPr>
        <p:spPr>
          <a:xfrm>
            <a:off x="4992874"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98" name="object 98"/>
          <p:cNvSpPr/>
          <p:nvPr/>
        </p:nvSpPr>
        <p:spPr>
          <a:xfrm>
            <a:off x="4941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99" name="object 99"/>
          <p:cNvSpPr/>
          <p:nvPr/>
        </p:nvSpPr>
        <p:spPr>
          <a:xfrm>
            <a:off x="5040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00" name="object 100"/>
          <p:cNvSpPr/>
          <p:nvPr/>
        </p:nvSpPr>
        <p:spPr>
          <a:xfrm>
            <a:off x="7345462"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01" name="object 101"/>
          <p:cNvSpPr/>
          <p:nvPr/>
        </p:nvSpPr>
        <p:spPr>
          <a:xfrm>
            <a:off x="7335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02" name="object 102"/>
          <p:cNvSpPr/>
          <p:nvPr/>
        </p:nvSpPr>
        <p:spPr>
          <a:xfrm>
            <a:off x="7258508"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03" name="object 103"/>
          <p:cNvSpPr/>
          <p:nvPr/>
        </p:nvSpPr>
        <p:spPr>
          <a:xfrm>
            <a:off x="7181999"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04" name="object 104"/>
          <p:cNvSpPr/>
          <p:nvPr/>
        </p:nvSpPr>
        <p:spPr>
          <a:xfrm>
            <a:off x="7330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05" name="object 105"/>
          <p:cNvSpPr/>
          <p:nvPr/>
        </p:nvSpPr>
        <p:spPr>
          <a:xfrm>
            <a:off x="7473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06" name="object 106"/>
          <p:cNvSpPr/>
          <p:nvPr/>
        </p:nvSpPr>
        <p:spPr>
          <a:xfrm>
            <a:off x="7456382"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07" name="object 107"/>
          <p:cNvSpPr/>
          <p:nvPr/>
        </p:nvSpPr>
        <p:spPr>
          <a:xfrm>
            <a:off x="7404874"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08" name="object 108"/>
          <p:cNvSpPr/>
          <p:nvPr/>
        </p:nvSpPr>
        <p:spPr>
          <a:xfrm>
            <a:off x="7353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09" name="object 109"/>
          <p:cNvSpPr/>
          <p:nvPr/>
        </p:nvSpPr>
        <p:spPr>
          <a:xfrm>
            <a:off x="7452897"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10" name="object 110"/>
          <p:cNvSpPr/>
          <p:nvPr/>
        </p:nvSpPr>
        <p:spPr>
          <a:xfrm>
            <a:off x="7345462"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11" name="object 111"/>
          <p:cNvSpPr/>
          <p:nvPr/>
        </p:nvSpPr>
        <p:spPr>
          <a:xfrm>
            <a:off x="7335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12" name="object 112"/>
          <p:cNvSpPr/>
          <p:nvPr/>
        </p:nvSpPr>
        <p:spPr>
          <a:xfrm>
            <a:off x="7258508"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13" name="object 113"/>
          <p:cNvSpPr/>
          <p:nvPr/>
        </p:nvSpPr>
        <p:spPr>
          <a:xfrm>
            <a:off x="7181999"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14" name="object 114"/>
          <p:cNvSpPr/>
          <p:nvPr/>
        </p:nvSpPr>
        <p:spPr>
          <a:xfrm>
            <a:off x="7330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15" name="object 115"/>
          <p:cNvSpPr/>
          <p:nvPr/>
        </p:nvSpPr>
        <p:spPr>
          <a:xfrm>
            <a:off x="7473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16" name="object 116"/>
          <p:cNvSpPr/>
          <p:nvPr/>
        </p:nvSpPr>
        <p:spPr>
          <a:xfrm>
            <a:off x="7456382"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17" name="object 117"/>
          <p:cNvSpPr/>
          <p:nvPr/>
        </p:nvSpPr>
        <p:spPr>
          <a:xfrm>
            <a:off x="7404874"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18" name="object 118"/>
          <p:cNvSpPr/>
          <p:nvPr/>
        </p:nvSpPr>
        <p:spPr>
          <a:xfrm>
            <a:off x="7353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19" name="object 119"/>
          <p:cNvSpPr/>
          <p:nvPr/>
        </p:nvSpPr>
        <p:spPr>
          <a:xfrm>
            <a:off x="7452897"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20" name="object 120"/>
          <p:cNvSpPr/>
          <p:nvPr/>
        </p:nvSpPr>
        <p:spPr>
          <a:xfrm>
            <a:off x="7345462"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21" name="object 121"/>
          <p:cNvSpPr/>
          <p:nvPr/>
        </p:nvSpPr>
        <p:spPr>
          <a:xfrm>
            <a:off x="7335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22" name="object 122"/>
          <p:cNvSpPr/>
          <p:nvPr/>
        </p:nvSpPr>
        <p:spPr>
          <a:xfrm>
            <a:off x="7258508"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23" name="object 123"/>
          <p:cNvSpPr/>
          <p:nvPr/>
        </p:nvSpPr>
        <p:spPr>
          <a:xfrm>
            <a:off x="7181999"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24" name="object 124"/>
          <p:cNvSpPr/>
          <p:nvPr/>
        </p:nvSpPr>
        <p:spPr>
          <a:xfrm>
            <a:off x="7330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25" name="object 125"/>
          <p:cNvSpPr/>
          <p:nvPr/>
        </p:nvSpPr>
        <p:spPr>
          <a:xfrm>
            <a:off x="7473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26" name="object 126"/>
          <p:cNvSpPr/>
          <p:nvPr/>
        </p:nvSpPr>
        <p:spPr>
          <a:xfrm>
            <a:off x="7456382"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27" name="object 127"/>
          <p:cNvSpPr/>
          <p:nvPr/>
        </p:nvSpPr>
        <p:spPr>
          <a:xfrm>
            <a:off x="7404874"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28" name="object 128"/>
          <p:cNvSpPr/>
          <p:nvPr/>
        </p:nvSpPr>
        <p:spPr>
          <a:xfrm>
            <a:off x="7353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29" name="object 129"/>
          <p:cNvSpPr/>
          <p:nvPr/>
        </p:nvSpPr>
        <p:spPr>
          <a:xfrm>
            <a:off x="7452897"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30" name="object 130"/>
          <p:cNvSpPr/>
          <p:nvPr/>
        </p:nvSpPr>
        <p:spPr>
          <a:xfrm>
            <a:off x="7345462"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31" name="object 131"/>
          <p:cNvSpPr/>
          <p:nvPr/>
        </p:nvSpPr>
        <p:spPr>
          <a:xfrm>
            <a:off x="7335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32" name="object 132"/>
          <p:cNvSpPr/>
          <p:nvPr/>
        </p:nvSpPr>
        <p:spPr>
          <a:xfrm>
            <a:off x="7258508"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33" name="object 133"/>
          <p:cNvSpPr/>
          <p:nvPr/>
        </p:nvSpPr>
        <p:spPr>
          <a:xfrm>
            <a:off x="7181999"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34" name="object 134"/>
          <p:cNvSpPr/>
          <p:nvPr/>
        </p:nvSpPr>
        <p:spPr>
          <a:xfrm>
            <a:off x="7330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35" name="object 135"/>
          <p:cNvSpPr/>
          <p:nvPr/>
        </p:nvSpPr>
        <p:spPr>
          <a:xfrm>
            <a:off x="7473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36" name="object 136"/>
          <p:cNvSpPr/>
          <p:nvPr/>
        </p:nvSpPr>
        <p:spPr>
          <a:xfrm>
            <a:off x="7456382"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37" name="object 137"/>
          <p:cNvSpPr/>
          <p:nvPr/>
        </p:nvSpPr>
        <p:spPr>
          <a:xfrm>
            <a:off x="7404874"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38" name="object 138"/>
          <p:cNvSpPr/>
          <p:nvPr/>
        </p:nvSpPr>
        <p:spPr>
          <a:xfrm>
            <a:off x="7353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39" name="object 139"/>
          <p:cNvSpPr/>
          <p:nvPr/>
        </p:nvSpPr>
        <p:spPr>
          <a:xfrm>
            <a:off x="7452897"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40" name="object 140"/>
          <p:cNvSpPr/>
          <p:nvPr/>
        </p:nvSpPr>
        <p:spPr>
          <a:xfrm>
            <a:off x="7345462"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41" name="object 141"/>
          <p:cNvSpPr/>
          <p:nvPr/>
        </p:nvSpPr>
        <p:spPr>
          <a:xfrm>
            <a:off x="7335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42" name="object 142"/>
          <p:cNvSpPr/>
          <p:nvPr/>
        </p:nvSpPr>
        <p:spPr>
          <a:xfrm>
            <a:off x="7258508"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43" name="object 143"/>
          <p:cNvSpPr/>
          <p:nvPr/>
        </p:nvSpPr>
        <p:spPr>
          <a:xfrm>
            <a:off x="7181999"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44" name="object 144"/>
          <p:cNvSpPr/>
          <p:nvPr/>
        </p:nvSpPr>
        <p:spPr>
          <a:xfrm>
            <a:off x="7330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45" name="object 145"/>
          <p:cNvSpPr/>
          <p:nvPr/>
        </p:nvSpPr>
        <p:spPr>
          <a:xfrm>
            <a:off x="7473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46" name="object 146"/>
          <p:cNvSpPr/>
          <p:nvPr/>
        </p:nvSpPr>
        <p:spPr>
          <a:xfrm>
            <a:off x="7456382"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47" name="object 147"/>
          <p:cNvSpPr/>
          <p:nvPr/>
        </p:nvSpPr>
        <p:spPr>
          <a:xfrm>
            <a:off x="7404874"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48" name="object 148"/>
          <p:cNvSpPr/>
          <p:nvPr/>
        </p:nvSpPr>
        <p:spPr>
          <a:xfrm>
            <a:off x="7353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49" name="object 149"/>
          <p:cNvSpPr/>
          <p:nvPr/>
        </p:nvSpPr>
        <p:spPr>
          <a:xfrm>
            <a:off x="7452897"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50" name="object 150"/>
          <p:cNvSpPr/>
          <p:nvPr/>
        </p:nvSpPr>
        <p:spPr>
          <a:xfrm>
            <a:off x="7345462"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51" name="object 151"/>
          <p:cNvSpPr/>
          <p:nvPr/>
        </p:nvSpPr>
        <p:spPr>
          <a:xfrm>
            <a:off x="7335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52" name="object 152"/>
          <p:cNvSpPr/>
          <p:nvPr/>
        </p:nvSpPr>
        <p:spPr>
          <a:xfrm>
            <a:off x="7258508"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53" name="object 153"/>
          <p:cNvSpPr/>
          <p:nvPr/>
        </p:nvSpPr>
        <p:spPr>
          <a:xfrm>
            <a:off x="7181999"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54" name="object 154"/>
          <p:cNvSpPr/>
          <p:nvPr/>
        </p:nvSpPr>
        <p:spPr>
          <a:xfrm>
            <a:off x="7330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55" name="object 155"/>
          <p:cNvSpPr/>
          <p:nvPr/>
        </p:nvSpPr>
        <p:spPr>
          <a:xfrm>
            <a:off x="7473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56" name="object 156"/>
          <p:cNvSpPr/>
          <p:nvPr/>
        </p:nvSpPr>
        <p:spPr>
          <a:xfrm>
            <a:off x="7456382"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57" name="object 157"/>
          <p:cNvSpPr/>
          <p:nvPr/>
        </p:nvSpPr>
        <p:spPr>
          <a:xfrm>
            <a:off x="7404874"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58" name="object 158"/>
          <p:cNvSpPr/>
          <p:nvPr/>
        </p:nvSpPr>
        <p:spPr>
          <a:xfrm>
            <a:off x="7353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59" name="object 159"/>
          <p:cNvSpPr/>
          <p:nvPr/>
        </p:nvSpPr>
        <p:spPr>
          <a:xfrm>
            <a:off x="7452897"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60" name="object 160"/>
          <p:cNvSpPr/>
          <p:nvPr/>
        </p:nvSpPr>
        <p:spPr>
          <a:xfrm>
            <a:off x="7345462"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61" name="object 161"/>
          <p:cNvSpPr/>
          <p:nvPr/>
        </p:nvSpPr>
        <p:spPr>
          <a:xfrm>
            <a:off x="7335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62" name="object 162"/>
          <p:cNvSpPr/>
          <p:nvPr/>
        </p:nvSpPr>
        <p:spPr>
          <a:xfrm>
            <a:off x="7258508"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63" name="object 163"/>
          <p:cNvSpPr/>
          <p:nvPr/>
        </p:nvSpPr>
        <p:spPr>
          <a:xfrm>
            <a:off x="7181999"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64" name="object 164"/>
          <p:cNvSpPr/>
          <p:nvPr/>
        </p:nvSpPr>
        <p:spPr>
          <a:xfrm>
            <a:off x="7330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65" name="object 165"/>
          <p:cNvSpPr/>
          <p:nvPr/>
        </p:nvSpPr>
        <p:spPr>
          <a:xfrm>
            <a:off x="7473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166" name="object 166"/>
          <p:cNvSpPr/>
          <p:nvPr/>
        </p:nvSpPr>
        <p:spPr>
          <a:xfrm>
            <a:off x="7456382"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67" name="object 167"/>
          <p:cNvSpPr/>
          <p:nvPr/>
        </p:nvSpPr>
        <p:spPr>
          <a:xfrm>
            <a:off x="7404874"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68" name="object 168"/>
          <p:cNvSpPr/>
          <p:nvPr/>
        </p:nvSpPr>
        <p:spPr>
          <a:xfrm>
            <a:off x="7353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69" name="object 169"/>
          <p:cNvSpPr/>
          <p:nvPr/>
        </p:nvSpPr>
        <p:spPr>
          <a:xfrm>
            <a:off x="7452897"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70" name="object 170"/>
          <p:cNvSpPr/>
          <p:nvPr/>
        </p:nvSpPr>
        <p:spPr>
          <a:xfrm>
            <a:off x="542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71" name="object 171"/>
          <p:cNvSpPr/>
          <p:nvPr/>
        </p:nvSpPr>
        <p:spPr>
          <a:xfrm>
            <a:off x="5415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72" name="object 172"/>
          <p:cNvSpPr/>
          <p:nvPr/>
        </p:nvSpPr>
        <p:spPr>
          <a:xfrm>
            <a:off x="533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73" name="object 173"/>
          <p:cNvSpPr/>
          <p:nvPr/>
        </p:nvSpPr>
        <p:spPr>
          <a:xfrm>
            <a:off x="5261999"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74" name="object 174"/>
          <p:cNvSpPr/>
          <p:nvPr/>
        </p:nvSpPr>
        <p:spPr>
          <a:xfrm>
            <a:off x="5410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75" name="object 175"/>
          <p:cNvSpPr/>
          <p:nvPr/>
        </p:nvSpPr>
        <p:spPr>
          <a:xfrm>
            <a:off x="5553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76" name="object 176"/>
          <p:cNvSpPr/>
          <p:nvPr/>
        </p:nvSpPr>
        <p:spPr>
          <a:xfrm>
            <a:off x="5536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77" name="object 177"/>
          <p:cNvSpPr/>
          <p:nvPr/>
        </p:nvSpPr>
        <p:spPr>
          <a:xfrm>
            <a:off x="5484874"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78" name="object 178"/>
          <p:cNvSpPr/>
          <p:nvPr/>
        </p:nvSpPr>
        <p:spPr>
          <a:xfrm>
            <a:off x="5433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79" name="object 179"/>
          <p:cNvSpPr/>
          <p:nvPr/>
        </p:nvSpPr>
        <p:spPr>
          <a:xfrm>
            <a:off x="5532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80" name="object 180"/>
          <p:cNvSpPr/>
          <p:nvPr/>
        </p:nvSpPr>
        <p:spPr>
          <a:xfrm>
            <a:off x="542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81" name="object 181"/>
          <p:cNvSpPr/>
          <p:nvPr/>
        </p:nvSpPr>
        <p:spPr>
          <a:xfrm>
            <a:off x="5415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82" name="object 182"/>
          <p:cNvSpPr/>
          <p:nvPr/>
        </p:nvSpPr>
        <p:spPr>
          <a:xfrm>
            <a:off x="533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83" name="object 183"/>
          <p:cNvSpPr/>
          <p:nvPr/>
        </p:nvSpPr>
        <p:spPr>
          <a:xfrm>
            <a:off x="5261999"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84" name="object 184"/>
          <p:cNvSpPr/>
          <p:nvPr/>
        </p:nvSpPr>
        <p:spPr>
          <a:xfrm>
            <a:off x="5410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85" name="object 185"/>
          <p:cNvSpPr/>
          <p:nvPr/>
        </p:nvSpPr>
        <p:spPr>
          <a:xfrm>
            <a:off x="5553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86" name="object 186"/>
          <p:cNvSpPr/>
          <p:nvPr/>
        </p:nvSpPr>
        <p:spPr>
          <a:xfrm>
            <a:off x="5536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87" name="object 187"/>
          <p:cNvSpPr/>
          <p:nvPr/>
        </p:nvSpPr>
        <p:spPr>
          <a:xfrm>
            <a:off x="5484874"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88" name="object 188"/>
          <p:cNvSpPr/>
          <p:nvPr/>
        </p:nvSpPr>
        <p:spPr>
          <a:xfrm>
            <a:off x="5433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89" name="object 189"/>
          <p:cNvSpPr/>
          <p:nvPr/>
        </p:nvSpPr>
        <p:spPr>
          <a:xfrm>
            <a:off x="5532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90" name="object 190"/>
          <p:cNvSpPr/>
          <p:nvPr/>
        </p:nvSpPr>
        <p:spPr>
          <a:xfrm>
            <a:off x="542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91" name="object 191"/>
          <p:cNvSpPr/>
          <p:nvPr/>
        </p:nvSpPr>
        <p:spPr>
          <a:xfrm>
            <a:off x="5415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92" name="object 192"/>
          <p:cNvSpPr/>
          <p:nvPr/>
        </p:nvSpPr>
        <p:spPr>
          <a:xfrm>
            <a:off x="533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93" name="object 193"/>
          <p:cNvSpPr/>
          <p:nvPr/>
        </p:nvSpPr>
        <p:spPr>
          <a:xfrm>
            <a:off x="5261999"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94" name="object 194"/>
          <p:cNvSpPr/>
          <p:nvPr/>
        </p:nvSpPr>
        <p:spPr>
          <a:xfrm>
            <a:off x="5410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95" name="object 195"/>
          <p:cNvSpPr/>
          <p:nvPr/>
        </p:nvSpPr>
        <p:spPr>
          <a:xfrm>
            <a:off x="5553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96" name="object 196"/>
          <p:cNvSpPr/>
          <p:nvPr/>
        </p:nvSpPr>
        <p:spPr>
          <a:xfrm>
            <a:off x="5536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97" name="object 197"/>
          <p:cNvSpPr/>
          <p:nvPr/>
        </p:nvSpPr>
        <p:spPr>
          <a:xfrm>
            <a:off x="5484874"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98" name="object 198"/>
          <p:cNvSpPr/>
          <p:nvPr/>
        </p:nvSpPr>
        <p:spPr>
          <a:xfrm>
            <a:off x="5433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99" name="object 199"/>
          <p:cNvSpPr/>
          <p:nvPr/>
        </p:nvSpPr>
        <p:spPr>
          <a:xfrm>
            <a:off x="5532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00" name="object 200"/>
          <p:cNvSpPr/>
          <p:nvPr/>
        </p:nvSpPr>
        <p:spPr>
          <a:xfrm>
            <a:off x="542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01" name="object 201"/>
          <p:cNvSpPr/>
          <p:nvPr/>
        </p:nvSpPr>
        <p:spPr>
          <a:xfrm>
            <a:off x="5415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02" name="object 202"/>
          <p:cNvSpPr/>
          <p:nvPr/>
        </p:nvSpPr>
        <p:spPr>
          <a:xfrm>
            <a:off x="533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03" name="object 203"/>
          <p:cNvSpPr/>
          <p:nvPr/>
        </p:nvSpPr>
        <p:spPr>
          <a:xfrm>
            <a:off x="5261999"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04" name="object 204"/>
          <p:cNvSpPr/>
          <p:nvPr/>
        </p:nvSpPr>
        <p:spPr>
          <a:xfrm>
            <a:off x="5410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05" name="object 205"/>
          <p:cNvSpPr/>
          <p:nvPr/>
        </p:nvSpPr>
        <p:spPr>
          <a:xfrm>
            <a:off x="5553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06" name="object 206"/>
          <p:cNvSpPr/>
          <p:nvPr/>
        </p:nvSpPr>
        <p:spPr>
          <a:xfrm>
            <a:off x="5536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07" name="object 207"/>
          <p:cNvSpPr/>
          <p:nvPr/>
        </p:nvSpPr>
        <p:spPr>
          <a:xfrm>
            <a:off x="5484874"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08" name="object 208"/>
          <p:cNvSpPr/>
          <p:nvPr/>
        </p:nvSpPr>
        <p:spPr>
          <a:xfrm>
            <a:off x="5433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09" name="object 209"/>
          <p:cNvSpPr/>
          <p:nvPr/>
        </p:nvSpPr>
        <p:spPr>
          <a:xfrm>
            <a:off x="5532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10" name="object 210"/>
          <p:cNvSpPr/>
          <p:nvPr/>
        </p:nvSpPr>
        <p:spPr>
          <a:xfrm>
            <a:off x="542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11" name="object 211"/>
          <p:cNvSpPr/>
          <p:nvPr/>
        </p:nvSpPr>
        <p:spPr>
          <a:xfrm>
            <a:off x="5415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12" name="object 212"/>
          <p:cNvSpPr/>
          <p:nvPr/>
        </p:nvSpPr>
        <p:spPr>
          <a:xfrm>
            <a:off x="533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13" name="object 213"/>
          <p:cNvSpPr/>
          <p:nvPr/>
        </p:nvSpPr>
        <p:spPr>
          <a:xfrm>
            <a:off x="5261999"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14" name="object 214"/>
          <p:cNvSpPr/>
          <p:nvPr/>
        </p:nvSpPr>
        <p:spPr>
          <a:xfrm>
            <a:off x="5410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15" name="object 215"/>
          <p:cNvSpPr/>
          <p:nvPr/>
        </p:nvSpPr>
        <p:spPr>
          <a:xfrm>
            <a:off x="5553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16" name="object 216"/>
          <p:cNvSpPr/>
          <p:nvPr/>
        </p:nvSpPr>
        <p:spPr>
          <a:xfrm>
            <a:off x="5536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17" name="object 217"/>
          <p:cNvSpPr/>
          <p:nvPr/>
        </p:nvSpPr>
        <p:spPr>
          <a:xfrm>
            <a:off x="5484874"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18" name="object 218"/>
          <p:cNvSpPr/>
          <p:nvPr/>
        </p:nvSpPr>
        <p:spPr>
          <a:xfrm>
            <a:off x="5433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19" name="object 219"/>
          <p:cNvSpPr/>
          <p:nvPr/>
        </p:nvSpPr>
        <p:spPr>
          <a:xfrm>
            <a:off x="5532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20" name="object 220"/>
          <p:cNvSpPr/>
          <p:nvPr/>
        </p:nvSpPr>
        <p:spPr>
          <a:xfrm>
            <a:off x="542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21" name="object 221"/>
          <p:cNvSpPr/>
          <p:nvPr/>
        </p:nvSpPr>
        <p:spPr>
          <a:xfrm>
            <a:off x="5415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22" name="object 222"/>
          <p:cNvSpPr/>
          <p:nvPr/>
        </p:nvSpPr>
        <p:spPr>
          <a:xfrm>
            <a:off x="533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23" name="object 223"/>
          <p:cNvSpPr/>
          <p:nvPr/>
        </p:nvSpPr>
        <p:spPr>
          <a:xfrm>
            <a:off x="5261999"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24" name="object 224"/>
          <p:cNvSpPr/>
          <p:nvPr/>
        </p:nvSpPr>
        <p:spPr>
          <a:xfrm>
            <a:off x="5410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25" name="object 225"/>
          <p:cNvSpPr/>
          <p:nvPr/>
        </p:nvSpPr>
        <p:spPr>
          <a:xfrm>
            <a:off x="5553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26" name="object 226"/>
          <p:cNvSpPr/>
          <p:nvPr/>
        </p:nvSpPr>
        <p:spPr>
          <a:xfrm>
            <a:off x="5536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27" name="object 227"/>
          <p:cNvSpPr/>
          <p:nvPr/>
        </p:nvSpPr>
        <p:spPr>
          <a:xfrm>
            <a:off x="5484874"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28" name="object 228"/>
          <p:cNvSpPr/>
          <p:nvPr/>
        </p:nvSpPr>
        <p:spPr>
          <a:xfrm>
            <a:off x="5433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29" name="object 229"/>
          <p:cNvSpPr/>
          <p:nvPr/>
        </p:nvSpPr>
        <p:spPr>
          <a:xfrm>
            <a:off x="5532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30" name="object 230"/>
          <p:cNvSpPr/>
          <p:nvPr/>
        </p:nvSpPr>
        <p:spPr>
          <a:xfrm>
            <a:off x="542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31" name="object 231"/>
          <p:cNvSpPr/>
          <p:nvPr/>
        </p:nvSpPr>
        <p:spPr>
          <a:xfrm>
            <a:off x="5415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32" name="object 232"/>
          <p:cNvSpPr/>
          <p:nvPr/>
        </p:nvSpPr>
        <p:spPr>
          <a:xfrm>
            <a:off x="533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33" name="object 233"/>
          <p:cNvSpPr/>
          <p:nvPr/>
        </p:nvSpPr>
        <p:spPr>
          <a:xfrm>
            <a:off x="5261999"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34" name="object 234"/>
          <p:cNvSpPr/>
          <p:nvPr/>
        </p:nvSpPr>
        <p:spPr>
          <a:xfrm>
            <a:off x="5410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35" name="object 235"/>
          <p:cNvSpPr/>
          <p:nvPr/>
        </p:nvSpPr>
        <p:spPr>
          <a:xfrm>
            <a:off x="5553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236" name="object 236"/>
          <p:cNvSpPr/>
          <p:nvPr/>
        </p:nvSpPr>
        <p:spPr>
          <a:xfrm>
            <a:off x="5536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37" name="object 237"/>
          <p:cNvSpPr/>
          <p:nvPr/>
        </p:nvSpPr>
        <p:spPr>
          <a:xfrm>
            <a:off x="5484874"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38" name="object 238"/>
          <p:cNvSpPr/>
          <p:nvPr/>
        </p:nvSpPr>
        <p:spPr>
          <a:xfrm>
            <a:off x="5433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39" name="object 239"/>
          <p:cNvSpPr/>
          <p:nvPr/>
        </p:nvSpPr>
        <p:spPr>
          <a:xfrm>
            <a:off x="5532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40" name="object 240"/>
          <p:cNvSpPr/>
          <p:nvPr/>
        </p:nvSpPr>
        <p:spPr>
          <a:xfrm>
            <a:off x="7837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41" name="object 241"/>
          <p:cNvSpPr/>
          <p:nvPr/>
        </p:nvSpPr>
        <p:spPr>
          <a:xfrm>
            <a:off x="7827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42" name="object 242"/>
          <p:cNvSpPr/>
          <p:nvPr/>
        </p:nvSpPr>
        <p:spPr>
          <a:xfrm>
            <a:off x="775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43" name="object 243"/>
          <p:cNvSpPr/>
          <p:nvPr/>
        </p:nvSpPr>
        <p:spPr>
          <a:xfrm>
            <a:off x="7674000"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44" name="object 244"/>
          <p:cNvSpPr/>
          <p:nvPr/>
        </p:nvSpPr>
        <p:spPr>
          <a:xfrm>
            <a:off x="782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45" name="object 245"/>
          <p:cNvSpPr/>
          <p:nvPr/>
        </p:nvSpPr>
        <p:spPr>
          <a:xfrm>
            <a:off x="7965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46" name="object 246"/>
          <p:cNvSpPr/>
          <p:nvPr/>
        </p:nvSpPr>
        <p:spPr>
          <a:xfrm>
            <a:off x="794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47" name="object 247"/>
          <p:cNvSpPr/>
          <p:nvPr/>
        </p:nvSpPr>
        <p:spPr>
          <a:xfrm>
            <a:off x="7896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48" name="object 248"/>
          <p:cNvSpPr/>
          <p:nvPr/>
        </p:nvSpPr>
        <p:spPr>
          <a:xfrm>
            <a:off x="784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49" name="object 249"/>
          <p:cNvSpPr/>
          <p:nvPr/>
        </p:nvSpPr>
        <p:spPr>
          <a:xfrm>
            <a:off x="7944897"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50" name="object 250"/>
          <p:cNvSpPr/>
          <p:nvPr/>
        </p:nvSpPr>
        <p:spPr>
          <a:xfrm>
            <a:off x="7837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51" name="object 251"/>
          <p:cNvSpPr/>
          <p:nvPr/>
        </p:nvSpPr>
        <p:spPr>
          <a:xfrm>
            <a:off x="7827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52" name="object 252"/>
          <p:cNvSpPr/>
          <p:nvPr/>
        </p:nvSpPr>
        <p:spPr>
          <a:xfrm>
            <a:off x="775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53" name="object 253"/>
          <p:cNvSpPr/>
          <p:nvPr/>
        </p:nvSpPr>
        <p:spPr>
          <a:xfrm>
            <a:off x="7674000"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54" name="object 254"/>
          <p:cNvSpPr/>
          <p:nvPr/>
        </p:nvSpPr>
        <p:spPr>
          <a:xfrm>
            <a:off x="782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55" name="object 255"/>
          <p:cNvSpPr/>
          <p:nvPr/>
        </p:nvSpPr>
        <p:spPr>
          <a:xfrm>
            <a:off x="7965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56" name="object 256"/>
          <p:cNvSpPr/>
          <p:nvPr/>
        </p:nvSpPr>
        <p:spPr>
          <a:xfrm>
            <a:off x="794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57" name="object 257"/>
          <p:cNvSpPr/>
          <p:nvPr/>
        </p:nvSpPr>
        <p:spPr>
          <a:xfrm>
            <a:off x="7896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58" name="object 258"/>
          <p:cNvSpPr/>
          <p:nvPr/>
        </p:nvSpPr>
        <p:spPr>
          <a:xfrm>
            <a:off x="784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59" name="object 259"/>
          <p:cNvSpPr/>
          <p:nvPr/>
        </p:nvSpPr>
        <p:spPr>
          <a:xfrm>
            <a:off x="7944897"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60" name="object 260"/>
          <p:cNvSpPr/>
          <p:nvPr/>
        </p:nvSpPr>
        <p:spPr>
          <a:xfrm>
            <a:off x="7837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61" name="object 261"/>
          <p:cNvSpPr/>
          <p:nvPr/>
        </p:nvSpPr>
        <p:spPr>
          <a:xfrm>
            <a:off x="7827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62" name="object 262"/>
          <p:cNvSpPr/>
          <p:nvPr/>
        </p:nvSpPr>
        <p:spPr>
          <a:xfrm>
            <a:off x="775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63" name="object 263"/>
          <p:cNvSpPr/>
          <p:nvPr/>
        </p:nvSpPr>
        <p:spPr>
          <a:xfrm>
            <a:off x="7674000"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64" name="object 264"/>
          <p:cNvSpPr/>
          <p:nvPr/>
        </p:nvSpPr>
        <p:spPr>
          <a:xfrm>
            <a:off x="782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65" name="object 265"/>
          <p:cNvSpPr/>
          <p:nvPr/>
        </p:nvSpPr>
        <p:spPr>
          <a:xfrm>
            <a:off x="7965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66" name="object 266"/>
          <p:cNvSpPr/>
          <p:nvPr/>
        </p:nvSpPr>
        <p:spPr>
          <a:xfrm>
            <a:off x="794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67" name="object 267"/>
          <p:cNvSpPr/>
          <p:nvPr/>
        </p:nvSpPr>
        <p:spPr>
          <a:xfrm>
            <a:off x="7896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68" name="object 268"/>
          <p:cNvSpPr/>
          <p:nvPr/>
        </p:nvSpPr>
        <p:spPr>
          <a:xfrm>
            <a:off x="784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69" name="object 269"/>
          <p:cNvSpPr/>
          <p:nvPr/>
        </p:nvSpPr>
        <p:spPr>
          <a:xfrm>
            <a:off x="7944897"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70" name="object 270"/>
          <p:cNvSpPr/>
          <p:nvPr/>
        </p:nvSpPr>
        <p:spPr>
          <a:xfrm>
            <a:off x="7837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71" name="object 271"/>
          <p:cNvSpPr/>
          <p:nvPr/>
        </p:nvSpPr>
        <p:spPr>
          <a:xfrm>
            <a:off x="7827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72" name="object 272"/>
          <p:cNvSpPr/>
          <p:nvPr/>
        </p:nvSpPr>
        <p:spPr>
          <a:xfrm>
            <a:off x="775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73" name="object 273"/>
          <p:cNvSpPr/>
          <p:nvPr/>
        </p:nvSpPr>
        <p:spPr>
          <a:xfrm>
            <a:off x="7674000"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74" name="object 274"/>
          <p:cNvSpPr/>
          <p:nvPr/>
        </p:nvSpPr>
        <p:spPr>
          <a:xfrm>
            <a:off x="782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75" name="object 275"/>
          <p:cNvSpPr/>
          <p:nvPr/>
        </p:nvSpPr>
        <p:spPr>
          <a:xfrm>
            <a:off x="7965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76" name="object 276"/>
          <p:cNvSpPr/>
          <p:nvPr/>
        </p:nvSpPr>
        <p:spPr>
          <a:xfrm>
            <a:off x="794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77" name="object 277"/>
          <p:cNvSpPr/>
          <p:nvPr/>
        </p:nvSpPr>
        <p:spPr>
          <a:xfrm>
            <a:off x="7896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78" name="object 278"/>
          <p:cNvSpPr/>
          <p:nvPr/>
        </p:nvSpPr>
        <p:spPr>
          <a:xfrm>
            <a:off x="784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79" name="object 279"/>
          <p:cNvSpPr/>
          <p:nvPr/>
        </p:nvSpPr>
        <p:spPr>
          <a:xfrm>
            <a:off x="7944897"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80" name="object 280"/>
          <p:cNvSpPr/>
          <p:nvPr/>
        </p:nvSpPr>
        <p:spPr>
          <a:xfrm>
            <a:off x="7837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81" name="object 281"/>
          <p:cNvSpPr/>
          <p:nvPr/>
        </p:nvSpPr>
        <p:spPr>
          <a:xfrm>
            <a:off x="7827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82" name="object 282"/>
          <p:cNvSpPr/>
          <p:nvPr/>
        </p:nvSpPr>
        <p:spPr>
          <a:xfrm>
            <a:off x="775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83" name="object 283"/>
          <p:cNvSpPr/>
          <p:nvPr/>
        </p:nvSpPr>
        <p:spPr>
          <a:xfrm>
            <a:off x="7674000"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84" name="object 284"/>
          <p:cNvSpPr/>
          <p:nvPr/>
        </p:nvSpPr>
        <p:spPr>
          <a:xfrm>
            <a:off x="782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85" name="object 285"/>
          <p:cNvSpPr/>
          <p:nvPr/>
        </p:nvSpPr>
        <p:spPr>
          <a:xfrm>
            <a:off x="7965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86" name="object 286"/>
          <p:cNvSpPr/>
          <p:nvPr/>
        </p:nvSpPr>
        <p:spPr>
          <a:xfrm>
            <a:off x="794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87" name="object 287"/>
          <p:cNvSpPr/>
          <p:nvPr/>
        </p:nvSpPr>
        <p:spPr>
          <a:xfrm>
            <a:off x="7896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88" name="object 288"/>
          <p:cNvSpPr/>
          <p:nvPr/>
        </p:nvSpPr>
        <p:spPr>
          <a:xfrm>
            <a:off x="784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89" name="object 289"/>
          <p:cNvSpPr/>
          <p:nvPr/>
        </p:nvSpPr>
        <p:spPr>
          <a:xfrm>
            <a:off x="7944897"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90" name="object 290"/>
          <p:cNvSpPr/>
          <p:nvPr/>
        </p:nvSpPr>
        <p:spPr>
          <a:xfrm>
            <a:off x="7837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91" name="object 291"/>
          <p:cNvSpPr/>
          <p:nvPr/>
        </p:nvSpPr>
        <p:spPr>
          <a:xfrm>
            <a:off x="7827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92" name="object 292"/>
          <p:cNvSpPr/>
          <p:nvPr/>
        </p:nvSpPr>
        <p:spPr>
          <a:xfrm>
            <a:off x="775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93" name="object 293"/>
          <p:cNvSpPr/>
          <p:nvPr/>
        </p:nvSpPr>
        <p:spPr>
          <a:xfrm>
            <a:off x="7674000"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94" name="object 294"/>
          <p:cNvSpPr/>
          <p:nvPr/>
        </p:nvSpPr>
        <p:spPr>
          <a:xfrm>
            <a:off x="782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95" name="object 295"/>
          <p:cNvSpPr/>
          <p:nvPr/>
        </p:nvSpPr>
        <p:spPr>
          <a:xfrm>
            <a:off x="7965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96" name="object 296"/>
          <p:cNvSpPr/>
          <p:nvPr/>
        </p:nvSpPr>
        <p:spPr>
          <a:xfrm>
            <a:off x="794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97" name="object 297"/>
          <p:cNvSpPr/>
          <p:nvPr/>
        </p:nvSpPr>
        <p:spPr>
          <a:xfrm>
            <a:off x="7896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98" name="object 298"/>
          <p:cNvSpPr/>
          <p:nvPr/>
        </p:nvSpPr>
        <p:spPr>
          <a:xfrm>
            <a:off x="784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99" name="object 299"/>
          <p:cNvSpPr/>
          <p:nvPr/>
        </p:nvSpPr>
        <p:spPr>
          <a:xfrm>
            <a:off x="7944897"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00" name="object 300"/>
          <p:cNvSpPr/>
          <p:nvPr/>
        </p:nvSpPr>
        <p:spPr>
          <a:xfrm>
            <a:off x="7837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01" name="object 301"/>
          <p:cNvSpPr/>
          <p:nvPr/>
        </p:nvSpPr>
        <p:spPr>
          <a:xfrm>
            <a:off x="7827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02" name="object 302"/>
          <p:cNvSpPr/>
          <p:nvPr/>
        </p:nvSpPr>
        <p:spPr>
          <a:xfrm>
            <a:off x="775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03" name="object 303"/>
          <p:cNvSpPr/>
          <p:nvPr/>
        </p:nvSpPr>
        <p:spPr>
          <a:xfrm>
            <a:off x="7674000"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04" name="object 304"/>
          <p:cNvSpPr/>
          <p:nvPr/>
        </p:nvSpPr>
        <p:spPr>
          <a:xfrm>
            <a:off x="782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05" name="object 305"/>
          <p:cNvSpPr/>
          <p:nvPr/>
        </p:nvSpPr>
        <p:spPr>
          <a:xfrm>
            <a:off x="7965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306" name="object 306"/>
          <p:cNvSpPr/>
          <p:nvPr/>
        </p:nvSpPr>
        <p:spPr>
          <a:xfrm>
            <a:off x="794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07" name="object 307"/>
          <p:cNvSpPr/>
          <p:nvPr/>
        </p:nvSpPr>
        <p:spPr>
          <a:xfrm>
            <a:off x="7896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08" name="object 308"/>
          <p:cNvSpPr/>
          <p:nvPr/>
        </p:nvSpPr>
        <p:spPr>
          <a:xfrm>
            <a:off x="784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09" name="object 309"/>
          <p:cNvSpPr/>
          <p:nvPr/>
        </p:nvSpPr>
        <p:spPr>
          <a:xfrm>
            <a:off x="7944897"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10" name="object 310"/>
          <p:cNvSpPr/>
          <p:nvPr/>
        </p:nvSpPr>
        <p:spPr>
          <a:xfrm>
            <a:off x="590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11" name="object 311"/>
          <p:cNvSpPr/>
          <p:nvPr/>
        </p:nvSpPr>
        <p:spPr>
          <a:xfrm>
            <a:off x="5895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12" name="object 312"/>
          <p:cNvSpPr/>
          <p:nvPr/>
        </p:nvSpPr>
        <p:spPr>
          <a:xfrm>
            <a:off x="581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13" name="object 313"/>
          <p:cNvSpPr/>
          <p:nvPr/>
        </p:nvSpPr>
        <p:spPr>
          <a:xfrm>
            <a:off x="5742000"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14" name="object 314"/>
          <p:cNvSpPr/>
          <p:nvPr/>
        </p:nvSpPr>
        <p:spPr>
          <a:xfrm>
            <a:off x="5890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15" name="object 315"/>
          <p:cNvSpPr/>
          <p:nvPr/>
        </p:nvSpPr>
        <p:spPr>
          <a:xfrm>
            <a:off x="6033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16" name="object 316"/>
          <p:cNvSpPr/>
          <p:nvPr/>
        </p:nvSpPr>
        <p:spPr>
          <a:xfrm>
            <a:off x="6016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17" name="object 317"/>
          <p:cNvSpPr/>
          <p:nvPr/>
        </p:nvSpPr>
        <p:spPr>
          <a:xfrm>
            <a:off x="5964875"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18" name="object 318"/>
          <p:cNvSpPr/>
          <p:nvPr/>
        </p:nvSpPr>
        <p:spPr>
          <a:xfrm>
            <a:off x="5913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19" name="object 319"/>
          <p:cNvSpPr/>
          <p:nvPr/>
        </p:nvSpPr>
        <p:spPr>
          <a:xfrm>
            <a:off x="6012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20" name="object 320"/>
          <p:cNvSpPr/>
          <p:nvPr/>
        </p:nvSpPr>
        <p:spPr>
          <a:xfrm>
            <a:off x="590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21" name="object 321"/>
          <p:cNvSpPr/>
          <p:nvPr/>
        </p:nvSpPr>
        <p:spPr>
          <a:xfrm>
            <a:off x="5895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22" name="object 322"/>
          <p:cNvSpPr/>
          <p:nvPr/>
        </p:nvSpPr>
        <p:spPr>
          <a:xfrm>
            <a:off x="581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23" name="object 323"/>
          <p:cNvSpPr/>
          <p:nvPr/>
        </p:nvSpPr>
        <p:spPr>
          <a:xfrm>
            <a:off x="5742000"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24" name="object 324"/>
          <p:cNvSpPr/>
          <p:nvPr/>
        </p:nvSpPr>
        <p:spPr>
          <a:xfrm>
            <a:off x="5890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25" name="object 325"/>
          <p:cNvSpPr/>
          <p:nvPr/>
        </p:nvSpPr>
        <p:spPr>
          <a:xfrm>
            <a:off x="6033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26" name="object 326"/>
          <p:cNvSpPr/>
          <p:nvPr/>
        </p:nvSpPr>
        <p:spPr>
          <a:xfrm>
            <a:off x="6016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27" name="object 327"/>
          <p:cNvSpPr/>
          <p:nvPr/>
        </p:nvSpPr>
        <p:spPr>
          <a:xfrm>
            <a:off x="5964875"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28" name="object 328"/>
          <p:cNvSpPr/>
          <p:nvPr/>
        </p:nvSpPr>
        <p:spPr>
          <a:xfrm>
            <a:off x="5913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29" name="object 329"/>
          <p:cNvSpPr/>
          <p:nvPr/>
        </p:nvSpPr>
        <p:spPr>
          <a:xfrm>
            <a:off x="6012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30" name="object 330"/>
          <p:cNvSpPr/>
          <p:nvPr/>
        </p:nvSpPr>
        <p:spPr>
          <a:xfrm>
            <a:off x="590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31" name="object 331"/>
          <p:cNvSpPr/>
          <p:nvPr/>
        </p:nvSpPr>
        <p:spPr>
          <a:xfrm>
            <a:off x="5895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32" name="object 332"/>
          <p:cNvSpPr/>
          <p:nvPr/>
        </p:nvSpPr>
        <p:spPr>
          <a:xfrm>
            <a:off x="581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33" name="object 333"/>
          <p:cNvSpPr/>
          <p:nvPr/>
        </p:nvSpPr>
        <p:spPr>
          <a:xfrm>
            <a:off x="5742000"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34" name="object 334"/>
          <p:cNvSpPr/>
          <p:nvPr/>
        </p:nvSpPr>
        <p:spPr>
          <a:xfrm>
            <a:off x="5890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35" name="object 335"/>
          <p:cNvSpPr/>
          <p:nvPr/>
        </p:nvSpPr>
        <p:spPr>
          <a:xfrm>
            <a:off x="6033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36" name="object 336"/>
          <p:cNvSpPr/>
          <p:nvPr/>
        </p:nvSpPr>
        <p:spPr>
          <a:xfrm>
            <a:off x="6016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37" name="object 337"/>
          <p:cNvSpPr/>
          <p:nvPr/>
        </p:nvSpPr>
        <p:spPr>
          <a:xfrm>
            <a:off x="5964875"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38" name="object 338"/>
          <p:cNvSpPr/>
          <p:nvPr/>
        </p:nvSpPr>
        <p:spPr>
          <a:xfrm>
            <a:off x="5913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39" name="object 339"/>
          <p:cNvSpPr/>
          <p:nvPr/>
        </p:nvSpPr>
        <p:spPr>
          <a:xfrm>
            <a:off x="6012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40" name="object 340"/>
          <p:cNvSpPr/>
          <p:nvPr/>
        </p:nvSpPr>
        <p:spPr>
          <a:xfrm>
            <a:off x="590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41" name="object 341"/>
          <p:cNvSpPr/>
          <p:nvPr/>
        </p:nvSpPr>
        <p:spPr>
          <a:xfrm>
            <a:off x="5895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42" name="object 342"/>
          <p:cNvSpPr/>
          <p:nvPr/>
        </p:nvSpPr>
        <p:spPr>
          <a:xfrm>
            <a:off x="581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43" name="object 343"/>
          <p:cNvSpPr/>
          <p:nvPr/>
        </p:nvSpPr>
        <p:spPr>
          <a:xfrm>
            <a:off x="5742000"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44" name="object 344"/>
          <p:cNvSpPr/>
          <p:nvPr/>
        </p:nvSpPr>
        <p:spPr>
          <a:xfrm>
            <a:off x="5890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45" name="object 345"/>
          <p:cNvSpPr/>
          <p:nvPr/>
        </p:nvSpPr>
        <p:spPr>
          <a:xfrm>
            <a:off x="6033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46" name="object 346"/>
          <p:cNvSpPr/>
          <p:nvPr/>
        </p:nvSpPr>
        <p:spPr>
          <a:xfrm>
            <a:off x="6016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47" name="object 347"/>
          <p:cNvSpPr/>
          <p:nvPr/>
        </p:nvSpPr>
        <p:spPr>
          <a:xfrm>
            <a:off x="5964875"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48" name="object 348"/>
          <p:cNvSpPr/>
          <p:nvPr/>
        </p:nvSpPr>
        <p:spPr>
          <a:xfrm>
            <a:off x="5913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49" name="object 349"/>
          <p:cNvSpPr/>
          <p:nvPr/>
        </p:nvSpPr>
        <p:spPr>
          <a:xfrm>
            <a:off x="6012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50" name="object 350"/>
          <p:cNvSpPr/>
          <p:nvPr/>
        </p:nvSpPr>
        <p:spPr>
          <a:xfrm>
            <a:off x="590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51" name="object 351"/>
          <p:cNvSpPr/>
          <p:nvPr/>
        </p:nvSpPr>
        <p:spPr>
          <a:xfrm>
            <a:off x="5895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52" name="object 352"/>
          <p:cNvSpPr/>
          <p:nvPr/>
        </p:nvSpPr>
        <p:spPr>
          <a:xfrm>
            <a:off x="581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53" name="object 353"/>
          <p:cNvSpPr/>
          <p:nvPr/>
        </p:nvSpPr>
        <p:spPr>
          <a:xfrm>
            <a:off x="5742000"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54" name="object 354"/>
          <p:cNvSpPr/>
          <p:nvPr/>
        </p:nvSpPr>
        <p:spPr>
          <a:xfrm>
            <a:off x="5890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55" name="object 355"/>
          <p:cNvSpPr/>
          <p:nvPr/>
        </p:nvSpPr>
        <p:spPr>
          <a:xfrm>
            <a:off x="6033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56" name="object 356"/>
          <p:cNvSpPr/>
          <p:nvPr/>
        </p:nvSpPr>
        <p:spPr>
          <a:xfrm>
            <a:off x="6016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57" name="object 357"/>
          <p:cNvSpPr/>
          <p:nvPr/>
        </p:nvSpPr>
        <p:spPr>
          <a:xfrm>
            <a:off x="5964875"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58" name="object 358"/>
          <p:cNvSpPr/>
          <p:nvPr/>
        </p:nvSpPr>
        <p:spPr>
          <a:xfrm>
            <a:off x="5913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59" name="object 359"/>
          <p:cNvSpPr/>
          <p:nvPr/>
        </p:nvSpPr>
        <p:spPr>
          <a:xfrm>
            <a:off x="6012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60" name="object 360"/>
          <p:cNvSpPr/>
          <p:nvPr/>
        </p:nvSpPr>
        <p:spPr>
          <a:xfrm>
            <a:off x="590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61" name="object 361"/>
          <p:cNvSpPr/>
          <p:nvPr/>
        </p:nvSpPr>
        <p:spPr>
          <a:xfrm>
            <a:off x="5895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62" name="object 362"/>
          <p:cNvSpPr/>
          <p:nvPr/>
        </p:nvSpPr>
        <p:spPr>
          <a:xfrm>
            <a:off x="581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63" name="object 363"/>
          <p:cNvSpPr/>
          <p:nvPr/>
        </p:nvSpPr>
        <p:spPr>
          <a:xfrm>
            <a:off x="5742000"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64" name="object 364"/>
          <p:cNvSpPr/>
          <p:nvPr/>
        </p:nvSpPr>
        <p:spPr>
          <a:xfrm>
            <a:off x="5890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65" name="object 365"/>
          <p:cNvSpPr/>
          <p:nvPr/>
        </p:nvSpPr>
        <p:spPr>
          <a:xfrm>
            <a:off x="6033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66" name="object 366"/>
          <p:cNvSpPr/>
          <p:nvPr/>
        </p:nvSpPr>
        <p:spPr>
          <a:xfrm>
            <a:off x="6016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67" name="object 367"/>
          <p:cNvSpPr/>
          <p:nvPr/>
        </p:nvSpPr>
        <p:spPr>
          <a:xfrm>
            <a:off x="5964875"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68" name="object 368"/>
          <p:cNvSpPr/>
          <p:nvPr/>
        </p:nvSpPr>
        <p:spPr>
          <a:xfrm>
            <a:off x="5913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69" name="object 369"/>
          <p:cNvSpPr/>
          <p:nvPr/>
        </p:nvSpPr>
        <p:spPr>
          <a:xfrm>
            <a:off x="6012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70" name="object 370"/>
          <p:cNvSpPr/>
          <p:nvPr/>
        </p:nvSpPr>
        <p:spPr>
          <a:xfrm>
            <a:off x="590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71" name="object 371"/>
          <p:cNvSpPr/>
          <p:nvPr/>
        </p:nvSpPr>
        <p:spPr>
          <a:xfrm>
            <a:off x="5895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72" name="object 372"/>
          <p:cNvSpPr/>
          <p:nvPr/>
        </p:nvSpPr>
        <p:spPr>
          <a:xfrm>
            <a:off x="581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73" name="object 373"/>
          <p:cNvSpPr/>
          <p:nvPr/>
        </p:nvSpPr>
        <p:spPr>
          <a:xfrm>
            <a:off x="5742000"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74" name="object 374"/>
          <p:cNvSpPr/>
          <p:nvPr/>
        </p:nvSpPr>
        <p:spPr>
          <a:xfrm>
            <a:off x="5890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75" name="object 375"/>
          <p:cNvSpPr/>
          <p:nvPr/>
        </p:nvSpPr>
        <p:spPr>
          <a:xfrm>
            <a:off x="6033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376" name="object 376"/>
          <p:cNvSpPr/>
          <p:nvPr/>
        </p:nvSpPr>
        <p:spPr>
          <a:xfrm>
            <a:off x="6016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77" name="object 377"/>
          <p:cNvSpPr/>
          <p:nvPr/>
        </p:nvSpPr>
        <p:spPr>
          <a:xfrm>
            <a:off x="5964875"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78" name="object 378"/>
          <p:cNvSpPr/>
          <p:nvPr/>
        </p:nvSpPr>
        <p:spPr>
          <a:xfrm>
            <a:off x="5913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79" name="object 379"/>
          <p:cNvSpPr/>
          <p:nvPr/>
        </p:nvSpPr>
        <p:spPr>
          <a:xfrm>
            <a:off x="6012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80" name="object 380"/>
          <p:cNvSpPr/>
          <p:nvPr/>
        </p:nvSpPr>
        <p:spPr>
          <a:xfrm>
            <a:off x="8317462"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81" name="object 381"/>
          <p:cNvSpPr/>
          <p:nvPr/>
        </p:nvSpPr>
        <p:spPr>
          <a:xfrm>
            <a:off x="8307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82" name="object 382"/>
          <p:cNvSpPr/>
          <p:nvPr/>
        </p:nvSpPr>
        <p:spPr>
          <a:xfrm>
            <a:off x="823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83" name="object 383"/>
          <p:cNvSpPr/>
          <p:nvPr/>
        </p:nvSpPr>
        <p:spPr>
          <a:xfrm>
            <a:off x="8153999"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84" name="object 384"/>
          <p:cNvSpPr/>
          <p:nvPr/>
        </p:nvSpPr>
        <p:spPr>
          <a:xfrm>
            <a:off x="830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85" name="object 385"/>
          <p:cNvSpPr/>
          <p:nvPr/>
        </p:nvSpPr>
        <p:spPr>
          <a:xfrm>
            <a:off x="8445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86" name="object 386"/>
          <p:cNvSpPr/>
          <p:nvPr/>
        </p:nvSpPr>
        <p:spPr>
          <a:xfrm>
            <a:off x="842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87" name="object 387"/>
          <p:cNvSpPr/>
          <p:nvPr/>
        </p:nvSpPr>
        <p:spPr>
          <a:xfrm>
            <a:off x="8376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88" name="object 388"/>
          <p:cNvSpPr/>
          <p:nvPr/>
        </p:nvSpPr>
        <p:spPr>
          <a:xfrm>
            <a:off x="832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89" name="object 389"/>
          <p:cNvSpPr/>
          <p:nvPr/>
        </p:nvSpPr>
        <p:spPr>
          <a:xfrm>
            <a:off x="8424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90" name="object 390"/>
          <p:cNvSpPr/>
          <p:nvPr/>
        </p:nvSpPr>
        <p:spPr>
          <a:xfrm>
            <a:off x="8317462"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91" name="object 391"/>
          <p:cNvSpPr/>
          <p:nvPr/>
        </p:nvSpPr>
        <p:spPr>
          <a:xfrm>
            <a:off x="8307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92" name="object 392"/>
          <p:cNvSpPr/>
          <p:nvPr/>
        </p:nvSpPr>
        <p:spPr>
          <a:xfrm>
            <a:off x="823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93" name="object 393"/>
          <p:cNvSpPr/>
          <p:nvPr/>
        </p:nvSpPr>
        <p:spPr>
          <a:xfrm>
            <a:off x="8153999"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94" name="object 394"/>
          <p:cNvSpPr/>
          <p:nvPr/>
        </p:nvSpPr>
        <p:spPr>
          <a:xfrm>
            <a:off x="830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95" name="object 395"/>
          <p:cNvSpPr/>
          <p:nvPr/>
        </p:nvSpPr>
        <p:spPr>
          <a:xfrm>
            <a:off x="8445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96" name="object 396"/>
          <p:cNvSpPr/>
          <p:nvPr/>
        </p:nvSpPr>
        <p:spPr>
          <a:xfrm>
            <a:off x="842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97" name="object 397"/>
          <p:cNvSpPr/>
          <p:nvPr/>
        </p:nvSpPr>
        <p:spPr>
          <a:xfrm>
            <a:off x="8376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98" name="object 398"/>
          <p:cNvSpPr/>
          <p:nvPr/>
        </p:nvSpPr>
        <p:spPr>
          <a:xfrm>
            <a:off x="832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99" name="object 399"/>
          <p:cNvSpPr/>
          <p:nvPr/>
        </p:nvSpPr>
        <p:spPr>
          <a:xfrm>
            <a:off x="8424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00" name="object 400"/>
          <p:cNvSpPr/>
          <p:nvPr/>
        </p:nvSpPr>
        <p:spPr>
          <a:xfrm>
            <a:off x="8317462"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01" name="object 401"/>
          <p:cNvSpPr/>
          <p:nvPr/>
        </p:nvSpPr>
        <p:spPr>
          <a:xfrm>
            <a:off x="8307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02" name="object 402"/>
          <p:cNvSpPr/>
          <p:nvPr/>
        </p:nvSpPr>
        <p:spPr>
          <a:xfrm>
            <a:off x="823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03" name="object 403"/>
          <p:cNvSpPr/>
          <p:nvPr/>
        </p:nvSpPr>
        <p:spPr>
          <a:xfrm>
            <a:off x="8153999"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04" name="object 404"/>
          <p:cNvSpPr/>
          <p:nvPr/>
        </p:nvSpPr>
        <p:spPr>
          <a:xfrm>
            <a:off x="830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05" name="object 405"/>
          <p:cNvSpPr/>
          <p:nvPr/>
        </p:nvSpPr>
        <p:spPr>
          <a:xfrm>
            <a:off x="8445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06" name="object 406"/>
          <p:cNvSpPr/>
          <p:nvPr/>
        </p:nvSpPr>
        <p:spPr>
          <a:xfrm>
            <a:off x="842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07" name="object 407"/>
          <p:cNvSpPr/>
          <p:nvPr/>
        </p:nvSpPr>
        <p:spPr>
          <a:xfrm>
            <a:off x="8376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08" name="object 408"/>
          <p:cNvSpPr/>
          <p:nvPr/>
        </p:nvSpPr>
        <p:spPr>
          <a:xfrm>
            <a:off x="832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09" name="object 409"/>
          <p:cNvSpPr/>
          <p:nvPr/>
        </p:nvSpPr>
        <p:spPr>
          <a:xfrm>
            <a:off x="8424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10" name="object 410"/>
          <p:cNvSpPr/>
          <p:nvPr/>
        </p:nvSpPr>
        <p:spPr>
          <a:xfrm>
            <a:off x="8317462"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11" name="object 411"/>
          <p:cNvSpPr/>
          <p:nvPr/>
        </p:nvSpPr>
        <p:spPr>
          <a:xfrm>
            <a:off x="8307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12" name="object 412"/>
          <p:cNvSpPr/>
          <p:nvPr/>
        </p:nvSpPr>
        <p:spPr>
          <a:xfrm>
            <a:off x="823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13" name="object 413"/>
          <p:cNvSpPr/>
          <p:nvPr/>
        </p:nvSpPr>
        <p:spPr>
          <a:xfrm>
            <a:off x="8153999"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14" name="object 414"/>
          <p:cNvSpPr/>
          <p:nvPr/>
        </p:nvSpPr>
        <p:spPr>
          <a:xfrm>
            <a:off x="830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15" name="object 415"/>
          <p:cNvSpPr/>
          <p:nvPr/>
        </p:nvSpPr>
        <p:spPr>
          <a:xfrm>
            <a:off x="8445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16" name="object 416"/>
          <p:cNvSpPr/>
          <p:nvPr/>
        </p:nvSpPr>
        <p:spPr>
          <a:xfrm>
            <a:off x="842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17" name="object 417"/>
          <p:cNvSpPr/>
          <p:nvPr/>
        </p:nvSpPr>
        <p:spPr>
          <a:xfrm>
            <a:off x="8376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18" name="object 418"/>
          <p:cNvSpPr/>
          <p:nvPr/>
        </p:nvSpPr>
        <p:spPr>
          <a:xfrm>
            <a:off x="832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19" name="object 419"/>
          <p:cNvSpPr/>
          <p:nvPr/>
        </p:nvSpPr>
        <p:spPr>
          <a:xfrm>
            <a:off x="8424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20" name="object 420"/>
          <p:cNvSpPr/>
          <p:nvPr/>
        </p:nvSpPr>
        <p:spPr>
          <a:xfrm>
            <a:off x="8317462"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21" name="object 421"/>
          <p:cNvSpPr/>
          <p:nvPr/>
        </p:nvSpPr>
        <p:spPr>
          <a:xfrm>
            <a:off x="8307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22" name="object 422"/>
          <p:cNvSpPr/>
          <p:nvPr/>
        </p:nvSpPr>
        <p:spPr>
          <a:xfrm>
            <a:off x="823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23" name="object 423"/>
          <p:cNvSpPr/>
          <p:nvPr/>
        </p:nvSpPr>
        <p:spPr>
          <a:xfrm>
            <a:off x="8153999"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24" name="object 424"/>
          <p:cNvSpPr/>
          <p:nvPr/>
        </p:nvSpPr>
        <p:spPr>
          <a:xfrm>
            <a:off x="830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25" name="object 425"/>
          <p:cNvSpPr/>
          <p:nvPr/>
        </p:nvSpPr>
        <p:spPr>
          <a:xfrm>
            <a:off x="8445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26" name="object 426"/>
          <p:cNvSpPr/>
          <p:nvPr/>
        </p:nvSpPr>
        <p:spPr>
          <a:xfrm>
            <a:off x="842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27" name="object 427"/>
          <p:cNvSpPr/>
          <p:nvPr/>
        </p:nvSpPr>
        <p:spPr>
          <a:xfrm>
            <a:off x="8376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28" name="object 428"/>
          <p:cNvSpPr/>
          <p:nvPr/>
        </p:nvSpPr>
        <p:spPr>
          <a:xfrm>
            <a:off x="832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29" name="object 429"/>
          <p:cNvSpPr/>
          <p:nvPr/>
        </p:nvSpPr>
        <p:spPr>
          <a:xfrm>
            <a:off x="8424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30" name="object 430"/>
          <p:cNvSpPr/>
          <p:nvPr/>
        </p:nvSpPr>
        <p:spPr>
          <a:xfrm>
            <a:off x="8317462"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31" name="object 431"/>
          <p:cNvSpPr/>
          <p:nvPr/>
        </p:nvSpPr>
        <p:spPr>
          <a:xfrm>
            <a:off x="8307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32" name="object 432"/>
          <p:cNvSpPr/>
          <p:nvPr/>
        </p:nvSpPr>
        <p:spPr>
          <a:xfrm>
            <a:off x="823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33" name="object 433"/>
          <p:cNvSpPr/>
          <p:nvPr/>
        </p:nvSpPr>
        <p:spPr>
          <a:xfrm>
            <a:off x="8153999"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34" name="object 434"/>
          <p:cNvSpPr/>
          <p:nvPr/>
        </p:nvSpPr>
        <p:spPr>
          <a:xfrm>
            <a:off x="830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35" name="object 435"/>
          <p:cNvSpPr/>
          <p:nvPr/>
        </p:nvSpPr>
        <p:spPr>
          <a:xfrm>
            <a:off x="8445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36" name="object 436"/>
          <p:cNvSpPr/>
          <p:nvPr/>
        </p:nvSpPr>
        <p:spPr>
          <a:xfrm>
            <a:off x="842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37" name="object 437"/>
          <p:cNvSpPr/>
          <p:nvPr/>
        </p:nvSpPr>
        <p:spPr>
          <a:xfrm>
            <a:off x="8376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38" name="object 438"/>
          <p:cNvSpPr/>
          <p:nvPr/>
        </p:nvSpPr>
        <p:spPr>
          <a:xfrm>
            <a:off x="832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39" name="object 439"/>
          <p:cNvSpPr/>
          <p:nvPr/>
        </p:nvSpPr>
        <p:spPr>
          <a:xfrm>
            <a:off x="8424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40" name="object 440"/>
          <p:cNvSpPr/>
          <p:nvPr/>
        </p:nvSpPr>
        <p:spPr>
          <a:xfrm>
            <a:off x="8317462"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41" name="object 441"/>
          <p:cNvSpPr/>
          <p:nvPr/>
        </p:nvSpPr>
        <p:spPr>
          <a:xfrm>
            <a:off x="8307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42" name="object 442"/>
          <p:cNvSpPr/>
          <p:nvPr/>
        </p:nvSpPr>
        <p:spPr>
          <a:xfrm>
            <a:off x="823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43" name="object 443"/>
          <p:cNvSpPr/>
          <p:nvPr/>
        </p:nvSpPr>
        <p:spPr>
          <a:xfrm>
            <a:off x="8153999"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44" name="object 444"/>
          <p:cNvSpPr/>
          <p:nvPr/>
        </p:nvSpPr>
        <p:spPr>
          <a:xfrm>
            <a:off x="830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45" name="object 445"/>
          <p:cNvSpPr/>
          <p:nvPr/>
        </p:nvSpPr>
        <p:spPr>
          <a:xfrm>
            <a:off x="8445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446" name="object 446"/>
          <p:cNvSpPr/>
          <p:nvPr/>
        </p:nvSpPr>
        <p:spPr>
          <a:xfrm>
            <a:off x="842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47" name="object 447"/>
          <p:cNvSpPr/>
          <p:nvPr/>
        </p:nvSpPr>
        <p:spPr>
          <a:xfrm>
            <a:off x="8376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48" name="object 448"/>
          <p:cNvSpPr/>
          <p:nvPr/>
        </p:nvSpPr>
        <p:spPr>
          <a:xfrm>
            <a:off x="832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49" name="object 449"/>
          <p:cNvSpPr/>
          <p:nvPr/>
        </p:nvSpPr>
        <p:spPr>
          <a:xfrm>
            <a:off x="8424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50" name="object 450"/>
          <p:cNvSpPr/>
          <p:nvPr/>
        </p:nvSpPr>
        <p:spPr>
          <a:xfrm>
            <a:off x="638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51" name="object 451"/>
          <p:cNvSpPr/>
          <p:nvPr/>
        </p:nvSpPr>
        <p:spPr>
          <a:xfrm>
            <a:off x="6375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52" name="object 452"/>
          <p:cNvSpPr/>
          <p:nvPr/>
        </p:nvSpPr>
        <p:spPr>
          <a:xfrm>
            <a:off x="629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53" name="object 453"/>
          <p:cNvSpPr/>
          <p:nvPr/>
        </p:nvSpPr>
        <p:spPr>
          <a:xfrm>
            <a:off x="6222000"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54" name="object 454"/>
          <p:cNvSpPr/>
          <p:nvPr/>
        </p:nvSpPr>
        <p:spPr>
          <a:xfrm>
            <a:off x="6370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55" name="object 455"/>
          <p:cNvSpPr/>
          <p:nvPr/>
        </p:nvSpPr>
        <p:spPr>
          <a:xfrm>
            <a:off x="6513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56" name="object 456"/>
          <p:cNvSpPr/>
          <p:nvPr/>
        </p:nvSpPr>
        <p:spPr>
          <a:xfrm>
            <a:off x="6496382" y="1998362"/>
            <a:ext cx="159385" cy="36195"/>
          </a:xfrm>
          <a:custGeom>
            <a:avLst/>
            <a:gdLst/>
            <a:ahLst/>
            <a:cxnLst/>
            <a:rect l="l" t="t" r="r" b="b"/>
            <a:pathLst>
              <a:path w="159384"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57" name="object 457"/>
          <p:cNvSpPr/>
          <p:nvPr/>
        </p:nvSpPr>
        <p:spPr>
          <a:xfrm>
            <a:off x="6444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58" name="object 458"/>
          <p:cNvSpPr/>
          <p:nvPr/>
        </p:nvSpPr>
        <p:spPr>
          <a:xfrm>
            <a:off x="6393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59" name="object 459"/>
          <p:cNvSpPr/>
          <p:nvPr/>
        </p:nvSpPr>
        <p:spPr>
          <a:xfrm>
            <a:off x="6492899"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60" name="object 460"/>
          <p:cNvSpPr/>
          <p:nvPr/>
        </p:nvSpPr>
        <p:spPr>
          <a:xfrm>
            <a:off x="638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61" name="object 461"/>
          <p:cNvSpPr/>
          <p:nvPr/>
        </p:nvSpPr>
        <p:spPr>
          <a:xfrm>
            <a:off x="6375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62" name="object 462"/>
          <p:cNvSpPr/>
          <p:nvPr/>
        </p:nvSpPr>
        <p:spPr>
          <a:xfrm>
            <a:off x="629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63" name="object 463"/>
          <p:cNvSpPr/>
          <p:nvPr/>
        </p:nvSpPr>
        <p:spPr>
          <a:xfrm>
            <a:off x="6222000"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64" name="object 464"/>
          <p:cNvSpPr/>
          <p:nvPr/>
        </p:nvSpPr>
        <p:spPr>
          <a:xfrm>
            <a:off x="6370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65" name="object 465"/>
          <p:cNvSpPr/>
          <p:nvPr/>
        </p:nvSpPr>
        <p:spPr>
          <a:xfrm>
            <a:off x="6513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66" name="object 466"/>
          <p:cNvSpPr/>
          <p:nvPr/>
        </p:nvSpPr>
        <p:spPr>
          <a:xfrm>
            <a:off x="6496382" y="3438360"/>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67" name="object 467"/>
          <p:cNvSpPr/>
          <p:nvPr/>
        </p:nvSpPr>
        <p:spPr>
          <a:xfrm>
            <a:off x="6444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68" name="object 468"/>
          <p:cNvSpPr/>
          <p:nvPr/>
        </p:nvSpPr>
        <p:spPr>
          <a:xfrm>
            <a:off x="6393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69" name="object 469"/>
          <p:cNvSpPr/>
          <p:nvPr/>
        </p:nvSpPr>
        <p:spPr>
          <a:xfrm>
            <a:off x="6492899"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70" name="object 470"/>
          <p:cNvSpPr/>
          <p:nvPr/>
        </p:nvSpPr>
        <p:spPr>
          <a:xfrm>
            <a:off x="638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71" name="object 471"/>
          <p:cNvSpPr/>
          <p:nvPr/>
        </p:nvSpPr>
        <p:spPr>
          <a:xfrm>
            <a:off x="6375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72" name="object 472"/>
          <p:cNvSpPr/>
          <p:nvPr/>
        </p:nvSpPr>
        <p:spPr>
          <a:xfrm>
            <a:off x="629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73" name="object 473"/>
          <p:cNvSpPr/>
          <p:nvPr/>
        </p:nvSpPr>
        <p:spPr>
          <a:xfrm>
            <a:off x="6222000"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74" name="object 474"/>
          <p:cNvSpPr/>
          <p:nvPr/>
        </p:nvSpPr>
        <p:spPr>
          <a:xfrm>
            <a:off x="6370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75" name="object 475"/>
          <p:cNvSpPr/>
          <p:nvPr/>
        </p:nvSpPr>
        <p:spPr>
          <a:xfrm>
            <a:off x="6513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76" name="object 476"/>
          <p:cNvSpPr/>
          <p:nvPr/>
        </p:nvSpPr>
        <p:spPr>
          <a:xfrm>
            <a:off x="6496382" y="487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77" name="object 477"/>
          <p:cNvSpPr/>
          <p:nvPr/>
        </p:nvSpPr>
        <p:spPr>
          <a:xfrm>
            <a:off x="6444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78" name="object 478"/>
          <p:cNvSpPr/>
          <p:nvPr/>
        </p:nvSpPr>
        <p:spPr>
          <a:xfrm>
            <a:off x="6393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79" name="object 479"/>
          <p:cNvSpPr/>
          <p:nvPr/>
        </p:nvSpPr>
        <p:spPr>
          <a:xfrm>
            <a:off x="6492899"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80" name="object 480"/>
          <p:cNvSpPr/>
          <p:nvPr/>
        </p:nvSpPr>
        <p:spPr>
          <a:xfrm>
            <a:off x="638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81" name="object 481"/>
          <p:cNvSpPr/>
          <p:nvPr/>
        </p:nvSpPr>
        <p:spPr>
          <a:xfrm>
            <a:off x="6375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82" name="object 482"/>
          <p:cNvSpPr/>
          <p:nvPr/>
        </p:nvSpPr>
        <p:spPr>
          <a:xfrm>
            <a:off x="629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83" name="object 483"/>
          <p:cNvSpPr/>
          <p:nvPr/>
        </p:nvSpPr>
        <p:spPr>
          <a:xfrm>
            <a:off x="6222000"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84" name="object 484"/>
          <p:cNvSpPr/>
          <p:nvPr/>
        </p:nvSpPr>
        <p:spPr>
          <a:xfrm>
            <a:off x="6370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85" name="object 485"/>
          <p:cNvSpPr/>
          <p:nvPr/>
        </p:nvSpPr>
        <p:spPr>
          <a:xfrm>
            <a:off x="6513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86" name="object 486"/>
          <p:cNvSpPr/>
          <p:nvPr/>
        </p:nvSpPr>
        <p:spPr>
          <a:xfrm>
            <a:off x="6496382" y="2718361"/>
            <a:ext cx="159385" cy="36195"/>
          </a:xfrm>
          <a:custGeom>
            <a:avLst/>
            <a:gdLst/>
            <a:ahLst/>
            <a:cxnLst/>
            <a:rect l="l" t="t" r="r" b="b"/>
            <a:pathLst>
              <a:path w="159384"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87" name="object 487"/>
          <p:cNvSpPr/>
          <p:nvPr/>
        </p:nvSpPr>
        <p:spPr>
          <a:xfrm>
            <a:off x="6444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88" name="object 488"/>
          <p:cNvSpPr/>
          <p:nvPr/>
        </p:nvSpPr>
        <p:spPr>
          <a:xfrm>
            <a:off x="6393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89" name="object 489"/>
          <p:cNvSpPr/>
          <p:nvPr/>
        </p:nvSpPr>
        <p:spPr>
          <a:xfrm>
            <a:off x="6492899"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90" name="object 490"/>
          <p:cNvSpPr/>
          <p:nvPr/>
        </p:nvSpPr>
        <p:spPr>
          <a:xfrm>
            <a:off x="638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91" name="object 491"/>
          <p:cNvSpPr/>
          <p:nvPr/>
        </p:nvSpPr>
        <p:spPr>
          <a:xfrm>
            <a:off x="6375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92" name="object 492"/>
          <p:cNvSpPr/>
          <p:nvPr/>
        </p:nvSpPr>
        <p:spPr>
          <a:xfrm>
            <a:off x="629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93" name="object 493"/>
          <p:cNvSpPr/>
          <p:nvPr/>
        </p:nvSpPr>
        <p:spPr>
          <a:xfrm>
            <a:off x="6222000"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94" name="object 494"/>
          <p:cNvSpPr/>
          <p:nvPr/>
        </p:nvSpPr>
        <p:spPr>
          <a:xfrm>
            <a:off x="6370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95" name="object 495"/>
          <p:cNvSpPr/>
          <p:nvPr/>
        </p:nvSpPr>
        <p:spPr>
          <a:xfrm>
            <a:off x="6513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96" name="object 496"/>
          <p:cNvSpPr/>
          <p:nvPr/>
        </p:nvSpPr>
        <p:spPr>
          <a:xfrm>
            <a:off x="6496382" y="415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97" name="object 497"/>
          <p:cNvSpPr/>
          <p:nvPr/>
        </p:nvSpPr>
        <p:spPr>
          <a:xfrm>
            <a:off x="6444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98" name="object 498"/>
          <p:cNvSpPr/>
          <p:nvPr/>
        </p:nvSpPr>
        <p:spPr>
          <a:xfrm>
            <a:off x="6393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99" name="object 499"/>
          <p:cNvSpPr/>
          <p:nvPr/>
        </p:nvSpPr>
        <p:spPr>
          <a:xfrm>
            <a:off x="6492899"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00" name="object 500"/>
          <p:cNvSpPr/>
          <p:nvPr/>
        </p:nvSpPr>
        <p:spPr>
          <a:xfrm>
            <a:off x="638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01" name="object 501"/>
          <p:cNvSpPr/>
          <p:nvPr/>
        </p:nvSpPr>
        <p:spPr>
          <a:xfrm>
            <a:off x="6375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02" name="object 502"/>
          <p:cNvSpPr/>
          <p:nvPr/>
        </p:nvSpPr>
        <p:spPr>
          <a:xfrm>
            <a:off x="629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03" name="object 503"/>
          <p:cNvSpPr/>
          <p:nvPr/>
        </p:nvSpPr>
        <p:spPr>
          <a:xfrm>
            <a:off x="6222000"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04" name="object 504"/>
          <p:cNvSpPr/>
          <p:nvPr/>
        </p:nvSpPr>
        <p:spPr>
          <a:xfrm>
            <a:off x="6370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05" name="object 505"/>
          <p:cNvSpPr/>
          <p:nvPr/>
        </p:nvSpPr>
        <p:spPr>
          <a:xfrm>
            <a:off x="6513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06" name="object 506"/>
          <p:cNvSpPr/>
          <p:nvPr/>
        </p:nvSpPr>
        <p:spPr>
          <a:xfrm>
            <a:off x="6496382" y="559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07" name="object 507"/>
          <p:cNvSpPr/>
          <p:nvPr/>
        </p:nvSpPr>
        <p:spPr>
          <a:xfrm>
            <a:off x="6444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08" name="object 508"/>
          <p:cNvSpPr/>
          <p:nvPr/>
        </p:nvSpPr>
        <p:spPr>
          <a:xfrm>
            <a:off x="6393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09" name="object 509"/>
          <p:cNvSpPr/>
          <p:nvPr/>
        </p:nvSpPr>
        <p:spPr>
          <a:xfrm>
            <a:off x="6492899"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10" name="object 510"/>
          <p:cNvSpPr/>
          <p:nvPr/>
        </p:nvSpPr>
        <p:spPr>
          <a:xfrm>
            <a:off x="638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11" name="object 511"/>
          <p:cNvSpPr/>
          <p:nvPr/>
        </p:nvSpPr>
        <p:spPr>
          <a:xfrm>
            <a:off x="6375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12" name="object 512"/>
          <p:cNvSpPr/>
          <p:nvPr/>
        </p:nvSpPr>
        <p:spPr>
          <a:xfrm>
            <a:off x="629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13" name="object 513"/>
          <p:cNvSpPr/>
          <p:nvPr/>
        </p:nvSpPr>
        <p:spPr>
          <a:xfrm>
            <a:off x="6222000"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14" name="object 514"/>
          <p:cNvSpPr/>
          <p:nvPr/>
        </p:nvSpPr>
        <p:spPr>
          <a:xfrm>
            <a:off x="6370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15" name="object 515"/>
          <p:cNvSpPr/>
          <p:nvPr/>
        </p:nvSpPr>
        <p:spPr>
          <a:xfrm>
            <a:off x="6513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516" name="object 516"/>
          <p:cNvSpPr/>
          <p:nvPr/>
        </p:nvSpPr>
        <p:spPr>
          <a:xfrm>
            <a:off x="6496382" y="631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17" name="object 517"/>
          <p:cNvSpPr/>
          <p:nvPr/>
        </p:nvSpPr>
        <p:spPr>
          <a:xfrm>
            <a:off x="6444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18" name="object 518"/>
          <p:cNvSpPr/>
          <p:nvPr/>
        </p:nvSpPr>
        <p:spPr>
          <a:xfrm>
            <a:off x="6393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19" name="object 519"/>
          <p:cNvSpPr/>
          <p:nvPr/>
        </p:nvSpPr>
        <p:spPr>
          <a:xfrm>
            <a:off x="6492899"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20" name="object 520"/>
          <p:cNvSpPr/>
          <p:nvPr/>
        </p:nvSpPr>
        <p:spPr>
          <a:xfrm>
            <a:off x="8797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21" name="object 521"/>
          <p:cNvSpPr/>
          <p:nvPr/>
        </p:nvSpPr>
        <p:spPr>
          <a:xfrm>
            <a:off x="8787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22" name="object 522"/>
          <p:cNvSpPr/>
          <p:nvPr/>
        </p:nvSpPr>
        <p:spPr>
          <a:xfrm>
            <a:off x="871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23" name="object 523"/>
          <p:cNvSpPr/>
          <p:nvPr/>
        </p:nvSpPr>
        <p:spPr>
          <a:xfrm>
            <a:off x="8634000"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24" name="object 524"/>
          <p:cNvSpPr/>
          <p:nvPr/>
        </p:nvSpPr>
        <p:spPr>
          <a:xfrm>
            <a:off x="878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25" name="object 525"/>
          <p:cNvSpPr/>
          <p:nvPr/>
        </p:nvSpPr>
        <p:spPr>
          <a:xfrm>
            <a:off x="8925555"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26" name="object 526"/>
          <p:cNvSpPr/>
          <p:nvPr/>
        </p:nvSpPr>
        <p:spPr>
          <a:xfrm>
            <a:off x="890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27" name="object 527"/>
          <p:cNvSpPr/>
          <p:nvPr/>
        </p:nvSpPr>
        <p:spPr>
          <a:xfrm>
            <a:off x="8856874"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28" name="object 528"/>
          <p:cNvSpPr/>
          <p:nvPr/>
        </p:nvSpPr>
        <p:spPr>
          <a:xfrm>
            <a:off x="880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29" name="object 529"/>
          <p:cNvSpPr/>
          <p:nvPr/>
        </p:nvSpPr>
        <p:spPr>
          <a:xfrm>
            <a:off x="8904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30" name="object 530"/>
          <p:cNvSpPr/>
          <p:nvPr/>
        </p:nvSpPr>
        <p:spPr>
          <a:xfrm>
            <a:off x="8797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31" name="object 531"/>
          <p:cNvSpPr/>
          <p:nvPr/>
        </p:nvSpPr>
        <p:spPr>
          <a:xfrm>
            <a:off x="8787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32" name="object 532"/>
          <p:cNvSpPr/>
          <p:nvPr/>
        </p:nvSpPr>
        <p:spPr>
          <a:xfrm>
            <a:off x="871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33" name="object 533"/>
          <p:cNvSpPr/>
          <p:nvPr/>
        </p:nvSpPr>
        <p:spPr>
          <a:xfrm>
            <a:off x="8634000"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34" name="object 534"/>
          <p:cNvSpPr/>
          <p:nvPr/>
        </p:nvSpPr>
        <p:spPr>
          <a:xfrm>
            <a:off x="878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35" name="object 535"/>
          <p:cNvSpPr/>
          <p:nvPr/>
        </p:nvSpPr>
        <p:spPr>
          <a:xfrm>
            <a:off x="8925555"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36" name="object 536"/>
          <p:cNvSpPr/>
          <p:nvPr/>
        </p:nvSpPr>
        <p:spPr>
          <a:xfrm>
            <a:off x="890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37" name="object 537"/>
          <p:cNvSpPr/>
          <p:nvPr/>
        </p:nvSpPr>
        <p:spPr>
          <a:xfrm>
            <a:off x="8856874"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38" name="object 538"/>
          <p:cNvSpPr/>
          <p:nvPr/>
        </p:nvSpPr>
        <p:spPr>
          <a:xfrm>
            <a:off x="880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39" name="object 539"/>
          <p:cNvSpPr/>
          <p:nvPr/>
        </p:nvSpPr>
        <p:spPr>
          <a:xfrm>
            <a:off x="8904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40" name="object 540"/>
          <p:cNvSpPr/>
          <p:nvPr/>
        </p:nvSpPr>
        <p:spPr>
          <a:xfrm>
            <a:off x="8797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41" name="object 541"/>
          <p:cNvSpPr/>
          <p:nvPr/>
        </p:nvSpPr>
        <p:spPr>
          <a:xfrm>
            <a:off x="8787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42" name="object 542"/>
          <p:cNvSpPr/>
          <p:nvPr/>
        </p:nvSpPr>
        <p:spPr>
          <a:xfrm>
            <a:off x="871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43" name="object 543"/>
          <p:cNvSpPr/>
          <p:nvPr/>
        </p:nvSpPr>
        <p:spPr>
          <a:xfrm>
            <a:off x="8634000"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44" name="object 544"/>
          <p:cNvSpPr/>
          <p:nvPr/>
        </p:nvSpPr>
        <p:spPr>
          <a:xfrm>
            <a:off x="878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45" name="object 545"/>
          <p:cNvSpPr/>
          <p:nvPr/>
        </p:nvSpPr>
        <p:spPr>
          <a:xfrm>
            <a:off x="8925555"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46" name="object 546"/>
          <p:cNvSpPr/>
          <p:nvPr/>
        </p:nvSpPr>
        <p:spPr>
          <a:xfrm>
            <a:off x="890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47" name="object 547"/>
          <p:cNvSpPr/>
          <p:nvPr/>
        </p:nvSpPr>
        <p:spPr>
          <a:xfrm>
            <a:off x="8856874"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48" name="object 548"/>
          <p:cNvSpPr/>
          <p:nvPr/>
        </p:nvSpPr>
        <p:spPr>
          <a:xfrm>
            <a:off x="880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49" name="object 549"/>
          <p:cNvSpPr/>
          <p:nvPr/>
        </p:nvSpPr>
        <p:spPr>
          <a:xfrm>
            <a:off x="8904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50" name="object 550"/>
          <p:cNvSpPr/>
          <p:nvPr/>
        </p:nvSpPr>
        <p:spPr>
          <a:xfrm>
            <a:off x="8797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51" name="object 551"/>
          <p:cNvSpPr/>
          <p:nvPr/>
        </p:nvSpPr>
        <p:spPr>
          <a:xfrm>
            <a:off x="8787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52" name="object 552"/>
          <p:cNvSpPr/>
          <p:nvPr/>
        </p:nvSpPr>
        <p:spPr>
          <a:xfrm>
            <a:off x="871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53" name="object 553"/>
          <p:cNvSpPr/>
          <p:nvPr/>
        </p:nvSpPr>
        <p:spPr>
          <a:xfrm>
            <a:off x="8634000"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54" name="object 554"/>
          <p:cNvSpPr/>
          <p:nvPr/>
        </p:nvSpPr>
        <p:spPr>
          <a:xfrm>
            <a:off x="878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55" name="object 555"/>
          <p:cNvSpPr/>
          <p:nvPr/>
        </p:nvSpPr>
        <p:spPr>
          <a:xfrm>
            <a:off x="8925555"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56" name="object 556"/>
          <p:cNvSpPr/>
          <p:nvPr/>
        </p:nvSpPr>
        <p:spPr>
          <a:xfrm>
            <a:off x="890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57" name="object 557"/>
          <p:cNvSpPr/>
          <p:nvPr/>
        </p:nvSpPr>
        <p:spPr>
          <a:xfrm>
            <a:off x="8856874"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58" name="object 558"/>
          <p:cNvSpPr/>
          <p:nvPr/>
        </p:nvSpPr>
        <p:spPr>
          <a:xfrm>
            <a:off x="880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59" name="object 559"/>
          <p:cNvSpPr/>
          <p:nvPr/>
        </p:nvSpPr>
        <p:spPr>
          <a:xfrm>
            <a:off x="8904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60" name="object 560"/>
          <p:cNvSpPr/>
          <p:nvPr/>
        </p:nvSpPr>
        <p:spPr>
          <a:xfrm>
            <a:off x="8797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61" name="object 561"/>
          <p:cNvSpPr/>
          <p:nvPr/>
        </p:nvSpPr>
        <p:spPr>
          <a:xfrm>
            <a:off x="8787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62" name="object 562"/>
          <p:cNvSpPr/>
          <p:nvPr/>
        </p:nvSpPr>
        <p:spPr>
          <a:xfrm>
            <a:off x="871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63" name="object 563"/>
          <p:cNvSpPr/>
          <p:nvPr/>
        </p:nvSpPr>
        <p:spPr>
          <a:xfrm>
            <a:off x="8634000"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64" name="object 564"/>
          <p:cNvSpPr/>
          <p:nvPr/>
        </p:nvSpPr>
        <p:spPr>
          <a:xfrm>
            <a:off x="878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65" name="object 565"/>
          <p:cNvSpPr/>
          <p:nvPr/>
        </p:nvSpPr>
        <p:spPr>
          <a:xfrm>
            <a:off x="8925555"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66" name="object 566"/>
          <p:cNvSpPr/>
          <p:nvPr/>
        </p:nvSpPr>
        <p:spPr>
          <a:xfrm>
            <a:off x="890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67" name="object 567"/>
          <p:cNvSpPr/>
          <p:nvPr/>
        </p:nvSpPr>
        <p:spPr>
          <a:xfrm>
            <a:off x="8856874"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68" name="object 568"/>
          <p:cNvSpPr/>
          <p:nvPr/>
        </p:nvSpPr>
        <p:spPr>
          <a:xfrm>
            <a:off x="880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69" name="object 569"/>
          <p:cNvSpPr/>
          <p:nvPr/>
        </p:nvSpPr>
        <p:spPr>
          <a:xfrm>
            <a:off x="8904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70" name="object 570"/>
          <p:cNvSpPr/>
          <p:nvPr/>
        </p:nvSpPr>
        <p:spPr>
          <a:xfrm>
            <a:off x="8797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71" name="object 571"/>
          <p:cNvSpPr/>
          <p:nvPr/>
        </p:nvSpPr>
        <p:spPr>
          <a:xfrm>
            <a:off x="8787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72" name="object 572"/>
          <p:cNvSpPr/>
          <p:nvPr/>
        </p:nvSpPr>
        <p:spPr>
          <a:xfrm>
            <a:off x="871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73" name="object 573"/>
          <p:cNvSpPr/>
          <p:nvPr/>
        </p:nvSpPr>
        <p:spPr>
          <a:xfrm>
            <a:off x="8634000"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74" name="object 574"/>
          <p:cNvSpPr/>
          <p:nvPr/>
        </p:nvSpPr>
        <p:spPr>
          <a:xfrm>
            <a:off x="878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75" name="object 575"/>
          <p:cNvSpPr/>
          <p:nvPr/>
        </p:nvSpPr>
        <p:spPr>
          <a:xfrm>
            <a:off x="8925555"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76" name="object 576"/>
          <p:cNvSpPr/>
          <p:nvPr/>
        </p:nvSpPr>
        <p:spPr>
          <a:xfrm>
            <a:off x="890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77" name="object 577"/>
          <p:cNvSpPr/>
          <p:nvPr/>
        </p:nvSpPr>
        <p:spPr>
          <a:xfrm>
            <a:off x="8856874"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78" name="object 578"/>
          <p:cNvSpPr/>
          <p:nvPr/>
        </p:nvSpPr>
        <p:spPr>
          <a:xfrm>
            <a:off x="880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79" name="object 579"/>
          <p:cNvSpPr/>
          <p:nvPr/>
        </p:nvSpPr>
        <p:spPr>
          <a:xfrm>
            <a:off x="8904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80" name="object 580"/>
          <p:cNvSpPr/>
          <p:nvPr/>
        </p:nvSpPr>
        <p:spPr>
          <a:xfrm>
            <a:off x="8797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81" name="object 581"/>
          <p:cNvSpPr/>
          <p:nvPr/>
        </p:nvSpPr>
        <p:spPr>
          <a:xfrm>
            <a:off x="8787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82" name="object 582"/>
          <p:cNvSpPr/>
          <p:nvPr/>
        </p:nvSpPr>
        <p:spPr>
          <a:xfrm>
            <a:off x="871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83" name="object 583"/>
          <p:cNvSpPr/>
          <p:nvPr/>
        </p:nvSpPr>
        <p:spPr>
          <a:xfrm>
            <a:off x="8634000"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84" name="object 584"/>
          <p:cNvSpPr/>
          <p:nvPr/>
        </p:nvSpPr>
        <p:spPr>
          <a:xfrm>
            <a:off x="878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85" name="object 585"/>
          <p:cNvSpPr/>
          <p:nvPr/>
        </p:nvSpPr>
        <p:spPr>
          <a:xfrm>
            <a:off x="8925555"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586" name="object 586"/>
          <p:cNvSpPr/>
          <p:nvPr/>
        </p:nvSpPr>
        <p:spPr>
          <a:xfrm>
            <a:off x="890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87" name="object 587"/>
          <p:cNvSpPr/>
          <p:nvPr/>
        </p:nvSpPr>
        <p:spPr>
          <a:xfrm>
            <a:off x="8856874"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88" name="object 588"/>
          <p:cNvSpPr/>
          <p:nvPr/>
        </p:nvSpPr>
        <p:spPr>
          <a:xfrm>
            <a:off x="880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89" name="object 589"/>
          <p:cNvSpPr/>
          <p:nvPr/>
        </p:nvSpPr>
        <p:spPr>
          <a:xfrm>
            <a:off x="8904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90" name="object 590"/>
          <p:cNvSpPr/>
          <p:nvPr/>
        </p:nvSpPr>
        <p:spPr>
          <a:xfrm>
            <a:off x="6819131"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91" name="object 591"/>
          <p:cNvSpPr/>
          <p:nvPr/>
        </p:nvSpPr>
        <p:spPr>
          <a:xfrm>
            <a:off x="6809578"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92" name="object 592"/>
          <p:cNvSpPr/>
          <p:nvPr/>
        </p:nvSpPr>
        <p:spPr>
          <a:xfrm>
            <a:off x="6732175"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93" name="object 593"/>
          <p:cNvSpPr/>
          <p:nvPr/>
        </p:nvSpPr>
        <p:spPr>
          <a:xfrm>
            <a:off x="6655668"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94" name="object 594"/>
          <p:cNvSpPr/>
          <p:nvPr/>
        </p:nvSpPr>
        <p:spPr>
          <a:xfrm>
            <a:off x="6804338"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95" name="object 595"/>
          <p:cNvSpPr/>
          <p:nvPr/>
        </p:nvSpPr>
        <p:spPr>
          <a:xfrm>
            <a:off x="6947222"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96" name="object 596"/>
          <p:cNvSpPr/>
          <p:nvPr/>
        </p:nvSpPr>
        <p:spPr>
          <a:xfrm>
            <a:off x="6930049"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97" name="object 597"/>
          <p:cNvSpPr/>
          <p:nvPr/>
        </p:nvSpPr>
        <p:spPr>
          <a:xfrm>
            <a:off x="6878543"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98" name="object 598"/>
          <p:cNvSpPr/>
          <p:nvPr/>
        </p:nvSpPr>
        <p:spPr>
          <a:xfrm>
            <a:off x="6827634"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99" name="object 599"/>
          <p:cNvSpPr/>
          <p:nvPr/>
        </p:nvSpPr>
        <p:spPr>
          <a:xfrm>
            <a:off x="6926566"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00" name="object 600"/>
          <p:cNvSpPr/>
          <p:nvPr/>
        </p:nvSpPr>
        <p:spPr>
          <a:xfrm>
            <a:off x="6819131"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01" name="object 601"/>
          <p:cNvSpPr/>
          <p:nvPr/>
        </p:nvSpPr>
        <p:spPr>
          <a:xfrm>
            <a:off x="6809578"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02" name="object 602"/>
          <p:cNvSpPr/>
          <p:nvPr/>
        </p:nvSpPr>
        <p:spPr>
          <a:xfrm>
            <a:off x="6732175"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03" name="object 603"/>
          <p:cNvSpPr/>
          <p:nvPr/>
        </p:nvSpPr>
        <p:spPr>
          <a:xfrm>
            <a:off x="6655668"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04" name="object 604"/>
          <p:cNvSpPr/>
          <p:nvPr/>
        </p:nvSpPr>
        <p:spPr>
          <a:xfrm>
            <a:off x="6804338"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05" name="object 605"/>
          <p:cNvSpPr/>
          <p:nvPr/>
        </p:nvSpPr>
        <p:spPr>
          <a:xfrm>
            <a:off x="6947222"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06" name="object 606"/>
          <p:cNvSpPr/>
          <p:nvPr/>
        </p:nvSpPr>
        <p:spPr>
          <a:xfrm>
            <a:off x="6930049"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07" name="object 607"/>
          <p:cNvSpPr/>
          <p:nvPr/>
        </p:nvSpPr>
        <p:spPr>
          <a:xfrm>
            <a:off x="6878543"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08" name="object 608"/>
          <p:cNvSpPr/>
          <p:nvPr/>
        </p:nvSpPr>
        <p:spPr>
          <a:xfrm>
            <a:off x="6827634"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09" name="object 609"/>
          <p:cNvSpPr/>
          <p:nvPr/>
        </p:nvSpPr>
        <p:spPr>
          <a:xfrm>
            <a:off x="6926566"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10" name="object 610"/>
          <p:cNvSpPr/>
          <p:nvPr/>
        </p:nvSpPr>
        <p:spPr>
          <a:xfrm>
            <a:off x="6819131"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1" name="object 611"/>
          <p:cNvSpPr/>
          <p:nvPr/>
        </p:nvSpPr>
        <p:spPr>
          <a:xfrm>
            <a:off x="6809578"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12" name="object 612"/>
          <p:cNvSpPr/>
          <p:nvPr/>
        </p:nvSpPr>
        <p:spPr>
          <a:xfrm>
            <a:off x="6732175"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13" name="object 613"/>
          <p:cNvSpPr/>
          <p:nvPr/>
        </p:nvSpPr>
        <p:spPr>
          <a:xfrm>
            <a:off x="6655668"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14" name="object 614"/>
          <p:cNvSpPr/>
          <p:nvPr/>
        </p:nvSpPr>
        <p:spPr>
          <a:xfrm>
            <a:off x="6804338"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15" name="object 615"/>
          <p:cNvSpPr/>
          <p:nvPr/>
        </p:nvSpPr>
        <p:spPr>
          <a:xfrm>
            <a:off x="6947222"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16" name="object 616"/>
          <p:cNvSpPr/>
          <p:nvPr/>
        </p:nvSpPr>
        <p:spPr>
          <a:xfrm>
            <a:off x="6930049"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17" name="object 617"/>
          <p:cNvSpPr/>
          <p:nvPr/>
        </p:nvSpPr>
        <p:spPr>
          <a:xfrm>
            <a:off x="6878543"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18" name="object 618"/>
          <p:cNvSpPr/>
          <p:nvPr/>
        </p:nvSpPr>
        <p:spPr>
          <a:xfrm>
            <a:off x="6827634"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19" name="object 619"/>
          <p:cNvSpPr/>
          <p:nvPr/>
        </p:nvSpPr>
        <p:spPr>
          <a:xfrm>
            <a:off x="6926566"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20" name="object 620"/>
          <p:cNvSpPr/>
          <p:nvPr/>
        </p:nvSpPr>
        <p:spPr>
          <a:xfrm>
            <a:off x="6819131"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21" name="object 621"/>
          <p:cNvSpPr/>
          <p:nvPr/>
        </p:nvSpPr>
        <p:spPr>
          <a:xfrm>
            <a:off x="6809578"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2" name="object 622"/>
          <p:cNvSpPr/>
          <p:nvPr/>
        </p:nvSpPr>
        <p:spPr>
          <a:xfrm>
            <a:off x="6732175"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23" name="object 623"/>
          <p:cNvSpPr/>
          <p:nvPr/>
        </p:nvSpPr>
        <p:spPr>
          <a:xfrm>
            <a:off x="6655668"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24" name="object 624"/>
          <p:cNvSpPr/>
          <p:nvPr/>
        </p:nvSpPr>
        <p:spPr>
          <a:xfrm>
            <a:off x="6804338"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25" name="object 625"/>
          <p:cNvSpPr/>
          <p:nvPr/>
        </p:nvSpPr>
        <p:spPr>
          <a:xfrm>
            <a:off x="6947222"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26" name="object 626"/>
          <p:cNvSpPr/>
          <p:nvPr/>
        </p:nvSpPr>
        <p:spPr>
          <a:xfrm>
            <a:off x="6930049"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27" name="object 627"/>
          <p:cNvSpPr/>
          <p:nvPr/>
        </p:nvSpPr>
        <p:spPr>
          <a:xfrm>
            <a:off x="6878543"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28" name="object 628"/>
          <p:cNvSpPr/>
          <p:nvPr/>
        </p:nvSpPr>
        <p:spPr>
          <a:xfrm>
            <a:off x="6827634"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29" name="object 629"/>
          <p:cNvSpPr/>
          <p:nvPr/>
        </p:nvSpPr>
        <p:spPr>
          <a:xfrm>
            <a:off x="6926566"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30" name="object 630"/>
          <p:cNvSpPr/>
          <p:nvPr/>
        </p:nvSpPr>
        <p:spPr>
          <a:xfrm>
            <a:off x="6819131"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31" name="object 631"/>
          <p:cNvSpPr/>
          <p:nvPr/>
        </p:nvSpPr>
        <p:spPr>
          <a:xfrm>
            <a:off x="6809578"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32" name="object 632"/>
          <p:cNvSpPr/>
          <p:nvPr/>
        </p:nvSpPr>
        <p:spPr>
          <a:xfrm>
            <a:off x="6732175"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3" name="object 633"/>
          <p:cNvSpPr/>
          <p:nvPr/>
        </p:nvSpPr>
        <p:spPr>
          <a:xfrm>
            <a:off x="6655668"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34" name="object 634"/>
          <p:cNvSpPr/>
          <p:nvPr/>
        </p:nvSpPr>
        <p:spPr>
          <a:xfrm>
            <a:off x="6804338"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35" name="object 635"/>
          <p:cNvSpPr/>
          <p:nvPr/>
        </p:nvSpPr>
        <p:spPr>
          <a:xfrm>
            <a:off x="6947222"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36" name="object 636"/>
          <p:cNvSpPr/>
          <p:nvPr/>
        </p:nvSpPr>
        <p:spPr>
          <a:xfrm>
            <a:off x="6930049"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37" name="object 637"/>
          <p:cNvSpPr/>
          <p:nvPr/>
        </p:nvSpPr>
        <p:spPr>
          <a:xfrm>
            <a:off x="6878543"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38" name="object 638"/>
          <p:cNvSpPr/>
          <p:nvPr/>
        </p:nvSpPr>
        <p:spPr>
          <a:xfrm>
            <a:off x="6827634"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39" name="object 639"/>
          <p:cNvSpPr/>
          <p:nvPr/>
        </p:nvSpPr>
        <p:spPr>
          <a:xfrm>
            <a:off x="6926566"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40" name="object 640"/>
          <p:cNvSpPr/>
          <p:nvPr/>
        </p:nvSpPr>
        <p:spPr>
          <a:xfrm>
            <a:off x="6819131"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41" name="object 641"/>
          <p:cNvSpPr/>
          <p:nvPr/>
        </p:nvSpPr>
        <p:spPr>
          <a:xfrm>
            <a:off x="6809578"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42" name="object 642"/>
          <p:cNvSpPr/>
          <p:nvPr/>
        </p:nvSpPr>
        <p:spPr>
          <a:xfrm>
            <a:off x="6732175"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43" name="object 643"/>
          <p:cNvSpPr/>
          <p:nvPr/>
        </p:nvSpPr>
        <p:spPr>
          <a:xfrm>
            <a:off x="6655668"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4" name="object 644"/>
          <p:cNvSpPr/>
          <p:nvPr/>
        </p:nvSpPr>
        <p:spPr>
          <a:xfrm>
            <a:off x="6804338"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45" name="object 645"/>
          <p:cNvSpPr/>
          <p:nvPr/>
        </p:nvSpPr>
        <p:spPr>
          <a:xfrm>
            <a:off x="6947222"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46" name="object 646"/>
          <p:cNvSpPr/>
          <p:nvPr/>
        </p:nvSpPr>
        <p:spPr>
          <a:xfrm>
            <a:off x="6930049"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47" name="object 647"/>
          <p:cNvSpPr/>
          <p:nvPr/>
        </p:nvSpPr>
        <p:spPr>
          <a:xfrm>
            <a:off x="6878543"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48" name="object 648"/>
          <p:cNvSpPr/>
          <p:nvPr/>
        </p:nvSpPr>
        <p:spPr>
          <a:xfrm>
            <a:off x="6827634"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49" name="object 649"/>
          <p:cNvSpPr/>
          <p:nvPr/>
        </p:nvSpPr>
        <p:spPr>
          <a:xfrm>
            <a:off x="6926566"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50" name="object 650"/>
          <p:cNvSpPr/>
          <p:nvPr/>
        </p:nvSpPr>
        <p:spPr>
          <a:xfrm>
            <a:off x="6819131"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51" name="object 651"/>
          <p:cNvSpPr/>
          <p:nvPr/>
        </p:nvSpPr>
        <p:spPr>
          <a:xfrm>
            <a:off x="6809578"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52" name="object 652"/>
          <p:cNvSpPr/>
          <p:nvPr/>
        </p:nvSpPr>
        <p:spPr>
          <a:xfrm>
            <a:off x="6732175"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53" name="object 653"/>
          <p:cNvSpPr/>
          <p:nvPr/>
        </p:nvSpPr>
        <p:spPr>
          <a:xfrm>
            <a:off x="6655668"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54" name="object 654"/>
          <p:cNvSpPr/>
          <p:nvPr/>
        </p:nvSpPr>
        <p:spPr>
          <a:xfrm>
            <a:off x="6804338"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5" name="object 655"/>
          <p:cNvSpPr/>
          <p:nvPr/>
        </p:nvSpPr>
        <p:spPr>
          <a:xfrm>
            <a:off x="6947222"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656" name="object 656"/>
          <p:cNvSpPr/>
          <p:nvPr/>
        </p:nvSpPr>
        <p:spPr>
          <a:xfrm>
            <a:off x="6930049"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57" name="object 657"/>
          <p:cNvSpPr/>
          <p:nvPr/>
        </p:nvSpPr>
        <p:spPr>
          <a:xfrm>
            <a:off x="6878543"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58" name="object 658"/>
          <p:cNvSpPr/>
          <p:nvPr/>
        </p:nvSpPr>
        <p:spPr>
          <a:xfrm>
            <a:off x="6827634"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59" name="object 659"/>
          <p:cNvSpPr/>
          <p:nvPr/>
        </p:nvSpPr>
        <p:spPr>
          <a:xfrm>
            <a:off x="6926566"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60" name="object 660"/>
          <p:cNvSpPr/>
          <p:nvPr/>
        </p:nvSpPr>
        <p:spPr>
          <a:xfrm>
            <a:off x="9231131"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61" name="object 661"/>
          <p:cNvSpPr/>
          <p:nvPr/>
        </p:nvSpPr>
        <p:spPr>
          <a:xfrm>
            <a:off x="9221578"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62" name="object 662"/>
          <p:cNvSpPr/>
          <p:nvPr/>
        </p:nvSpPr>
        <p:spPr>
          <a:xfrm>
            <a:off x="9144175"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63" name="object 663"/>
          <p:cNvSpPr/>
          <p:nvPr/>
        </p:nvSpPr>
        <p:spPr>
          <a:xfrm>
            <a:off x="9067668"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64" name="object 664"/>
          <p:cNvSpPr/>
          <p:nvPr/>
        </p:nvSpPr>
        <p:spPr>
          <a:xfrm>
            <a:off x="9216338"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65" name="object 665"/>
          <p:cNvSpPr/>
          <p:nvPr/>
        </p:nvSpPr>
        <p:spPr>
          <a:xfrm>
            <a:off x="935922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6" name="object 666"/>
          <p:cNvSpPr/>
          <p:nvPr/>
        </p:nvSpPr>
        <p:spPr>
          <a:xfrm>
            <a:off x="9342049"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67" name="object 667"/>
          <p:cNvSpPr/>
          <p:nvPr/>
        </p:nvSpPr>
        <p:spPr>
          <a:xfrm>
            <a:off x="9290542"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68" name="object 668"/>
          <p:cNvSpPr/>
          <p:nvPr/>
        </p:nvSpPr>
        <p:spPr>
          <a:xfrm>
            <a:off x="9239634"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69" name="object 669"/>
          <p:cNvSpPr/>
          <p:nvPr/>
        </p:nvSpPr>
        <p:spPr>
          <a:xfrm>
            <a:off x="9338566"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70" name="object 670"/>
          <p:cNvSpPr/>
          <p:nvPr/>
        </p:nvSpPr>
        <p:spPr>
          <a:xfrm>
            <a:off x="9231131"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71" name="object 671"/>
          <p:cNvSpPr/>
          <p:nvPr/>
        </p:nvSpPr>
        <p:spPr>
          <a:xfrm>
            <a:off x="9221578"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72" name="object 672"/>
          <p:cNvSpPr/>
          <p:nvPr/>
        </p:nvSpPr>
        <p:spPr>
          <a:xfrm>
            <a:off x="9144175"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73" name="object 673"/>
          <p:cNvSpPr/>
          <p:nvPr/>
        </p:nvSpPr>
        <p:spPr>
          <a:xfrm>
            <a:off x="9067668"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74" name="object 674"/>
          <p:cNvSpPr/>
          <p:nvPr/>
        </p:nvSpPr>
        <p:spPr>
          <a:xfrm>
            <a:off x="9216338"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75" name="object 675"/>
          <p:cNvSpPr/>
          <p:nvPr/>
        </p:nvSpPr>
        <p:spPr>
          <a:xfrm>
            <a:off x="935922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76" name="object 676"/>
          <p:cNvSpPr/>
          <p:nvPr/>
        </p:nvSpPr>
        <p:spPr>
          <a:xfrm>
            <a:off x="9342049"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77" name="object 677"/>
          <p:cNvSpPr/>
          <p:nvPr/>
        </p:nvSpPr>
        <p:spPr>
          <a:xfrm>
            <a:off x="9290542"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78" name="object 678"/>
          <p:cNvSpPr/>
          <p:nvPr/>
        </p:nvSpPr>
        <p:spPr>
          <a:xfrm>
            <a:off x="9239634"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79" name="object 679"/>
          <p:cNvSpPr/>
          <p:nvPr/>
        </p:nvSpPr>
        <p:spPr>
          <a:xfrm>
            <a:off x="9338566"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80" name="object 680"/>
          <p:cNvSpPr/>
          <p:nvPr/>
        </p:nvSpPr>
        <p:spPr>
          <a:xfrm>
            <a:off x="9231131"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81" name="object 681"/>
          <p:cNvSpPr/>
          <p:nvPr/>
        </p:nvSpPr>
        <p:spPr>
          <a:xfrm>
            <a:off x="9221578"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82" name="object 682"/>
          <p:cNvSpPr/>
          <p:nvPr/>
        </p:nvSpPr>
        <p:spPr>
          <a:xfrm>
            <a:off x="9144175"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83" name="object 683"/>
          <p:cNvSpPr/>
          <p:nvPr/>
        </p:nvSpPr>
        <p:spPr>
          <a:xfrm>
            <a:off x="9067668"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84" name="object 684"/>
          <p:cNvSpPr/>
          <p:nvPr/>
        </p:nvSpPr>
        <p:spPr>
          <a:xfrm>
            <a:off x="9216338"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85" name="object 685"/>
          <p:cNvSpPr/>
          <p:nvPr/>
        </p:nvSpPr>
        <p:spPr>
          <a:xfrm>
            <a:off x="935922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86" name="object 686"/>
          <p:cNvSpPr/>
          <p:nvPr/>
        </p:nvSpPr>
        <p:spPr>
          <a:xfrm>
            <a:off x="9342049"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87" name="object 687"/>
          <p:cNvSpPr/>
          <p:nvPr/>
        </p:nvSpPr>
        <p:spPr>
          <a:xfrm>
            <a:off x="9290542"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8" name="object 688"/>
          <p:cNvSpPr/>
          <p:nvPr/>
        </p:nvSpPr>
        <p:spPr>
          <a:xfrm>
            <a:off x="9239634"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89" name="object 689"/>
          <p:cNvSpPr/>
          <p:nvPr/>
        </p:nvSpPr>
        <p:spPr>
          <a:xfrm>
            <a:off x="9338566"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90" name="object 690"/>
          <p:cNvSpPr/>
          <p:nvPr/>
        </p:nvSpPr>
        <p:spPr>
          <a:xfrm>
            <a:off x="9231131"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91" name="object 691"/>
          <p:cNvSpPr/>
          <p:nvPr/>
        </p:nvSpPr>
        <p:spPr>
          <a:xfrm>
            <a:off x="9221578"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92" name="object 692"/>
          <p:cNvSpPr/>
          <p:nvPr/>
        </p:nvSpPr>
        <p:spPr>
          <a:xfrm>
            <a:off x="9144175"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93" name="object 693"/>
          <p:cNvSpPr/>
          <p:nvPr/>
        </p:nvSpPr>
        <p:spPr>
          <a:xfrm>
            <a:off x="9067668"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94" name="object 694"/>
          <p:cNvSpPr/>
          <p:nvPr/>
        </p:nvSpPr>
        <p:spPr>
          <a:xfrm>
            <a:off x="9216338"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95" name="object 695"/>
          <p:cNvSpPr/>
          <p:nvPr/>
        </p:nvSpPr>
        <p:spPr>
          <a:xfrm>
            <a:off x="935922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96" name="object 696"/>
          <p:cNvSpPr/>
          <p:nvPr/>
        </p:nvSpPr>
        <p:spPr>
          <a:xfrm>
            <a:off x="9342049"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97" name="object 697"/>
          <p:cNvSpPr/>
          <p:nvPr/>
        </p:nvSpPr>
        <p:spPr>
          <a:xfrm>
            <a:off x="9290542"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98" name="object 698"/>
          <p:cNvSpPr/>
          <p:nvPr/>
        </p:nvSpPr>
        <p:spPr>
          <a:xfrm>
            <a:off x="9239634"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9" name="object 699"/>
          <p:cNvSpPr/>
          <p:nvPr/>
        </p:nvSpPr>
        <p:spPr>
          <a:xfrm>
            <a:off x="9338566"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00" name="object 700"/>
          <p:cNvSpPr/>
          <p:nvPr/>
        </p:nvSpPr>
        <p:spPr>
          <a:xfrm>
            <a:off x="9231131"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01" name="object 701"/>
          <p:cNvSpPr/>
          <p:nvPr/>
        </p:nvSpPr>
        <p:spPr>
          <a:xfrm>
            <a:off x="9221578"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02" name="object 702"/>
          <p:cNvSpPr/>
          <p:nvPr/>
        </p:nvSpPr>
        <p:spPr>
          <a:xfrm>
            <a:off x="9144175"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03" name="object 703"/>
          <p:cNvSpPr/>
          <p:nvPr/>
        </p:nvSpPr>
        <p:spPr>
          <a:xfrm>
            <a:off x="9067668"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04" name="object 704"/>
          <p:cNvSpPr/>
          <p:nvPr/>
        </p:nvSpPr>
        <p:spPr>
          <a:xfrm>
            <a:off x="9216338"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05" name="object 705"/>
          <p:cNvSpPr/>
          <p:nvPr/>
        </p:nvSpPr>
        <p:spPr>
          <a:xfrm>
            <a:off x="935922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06" name="object 706"/>
          <p:cNvSpPr/>
          <p:nvPr/>
        </p:nvSpPr>
        <p:spPr>
          <a:xfrm>
            <a:off x="9342049"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07" name="object 707"/>
          <p:cNvSpPr/>
          <p:nvPr/>
        </p:nvSpPr>
        <p:spPr>
          <a:xfrm>
            <a:off x="9290542"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08" name="object 708"/>
          <p:cNvSpPr/>
          <p:nvPr/>
        </p:nvSpPr>
        <p:spPr>
          <a:xfrm>
            <a:off x="9239634"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09" name="object 709"/>
          <p:cNvSpPr/>
          <p:nvPr/>
        </p:nvSpPr>
        <p:spPr>
          <a:xfrm>
            <a:off x="9338566"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10" name="object 710"/>
          <p:cNvSpPr/>
          <p:nvPr/>
        </p:nvSpPr>
        <p:spPr>
          <a:xfrm>
            <a:off x="9231131"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11" name="object 711"/>
          <p:cNvSpPr/>
          <p:nvPr/>
        </p:nvSpPr>
        <p:spPr>
          <a:xfrm>
            <a:off x="9221578"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12" name="object 712"/>
          <p:cNvSpPr/>
          <p:nvPr/>
        </p:nvSpPr>
        <p:spPr>
          <a:xfrm>
            <a:off x="9144175"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13" name="object 713"/>
          <p:cNvSpPr/>
          <p:nvPr/>
        </p:nvSpPr>
        <p:spPr>
          <a:xfrm>
            <a:off x="9067668"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14" name="object 714"/>
          <p:cNvSpPr/>
          <p:nvPr/>
        </p:nvSpPr>
        <p:spPr>
          <a:xfrm>
            <a:off x="9216338"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15" name="object 715"/>
          <p:cNvSpPr/>
          <p:nvPr/>
        </p:nvSpPr>
        <p:spPr>
          <a:xfrm>
            <a:off x="935922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16" name="object 716"/>
          <p:cNvSpPr/>
          <p:nvPr/>
        </p:nvSpPr>
        <p:spPr>
          <a:xfrm>
            <a:off x="9342049"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17" name="object 717"/>
          <p:cNvSpPr/>
          <p:nvPr/>
        </p:nvSpPr>
        <p:spPr>
          <a:xfrm>
            <a:off x="9290542"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18" name="object 718"/>
          <p:cNvSpPr/>
          <p:nvPr/>
        </p:nvSpPr>
        <p:spPr>
          <a:xfrm>
            <a:off x="9239634"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19" name="object 719"/>
          <p:cNvSpPr/>
          <p:nvPr/>
        </p:nvSpPr>
        <p:spPr>
          <a:xfrm>
            <a:off x="9338566"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20" name="object 720"/>
          <p:cNvSpPr/>
          <p:nvPr/>
        </p:nvSpPr>
        <p:spPr>
          <a:xfrm>
            <a:off x="9231131"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21" name="object 721"/>
          <p:cNvSpPr/>
          <p:nvPr/>
        </p:nvSpPr>
        <p:spPr>
          <a:xfrm>
            <a:off x="9221578"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22" name="object 722"/>
          <p:cNvSpPr/>
          <p:nvPr/>
        </p:nvSpPr>
        <p:spPr>
          <a:xfrm>
            <a:off x="9144175"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23" name="object 723"/>
          <p:cNvSpPr/>
          <p:nvPr/>
        </p:nvSpPr>
        <p:spPr>
          <a:xfrm>
            <a:off x="9067668"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24" name="object 724"/>
          <p:cNvSpPr/>
          <p:nvPr/>
        </p:nvSpPr>
        <p:spPr>
          <a:xfrm>
            <a:off x="9216338"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25" name="object 725"/>
          <p:cNvSpPr/>
          <p:nvPr/>
        </p:nvSpPr>
        <p:spPr>
          <a:xfrm>
            <a:off x="935922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726" name="object 726"/>
          <p:cNvSpPr/>
          <p:nvPr/>
        </p:nvSpPr>
        <p:spPr>
          <a:xfrm>
            <a:off x="9342049"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27" name="object 727"/>
          <p:cNvSpPr/>
          <p:nvPr/>
        </p:nvSpPr>
        <p:spPr>
          <a:xfrm>
            <a:off x="9290542"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28" name="object 728"/>
          <p:cNvSpPr/>
          <p:nvPr/>
        </p:nvSpPr>
        <p:spPr>
          <a:xfrm>
            <a:off x="9239634"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29" name="object 729"/>
          <p:cNvSpPr/>
          <p:nvPr/>
        </p:nvSpPr>
        <p:spPr>
          <a:xfrm>
            <a:off x="9338566"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 name="Afbeelding 7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7"/>
          </a:xfrm>
          <a:prstGeom prst="rect">
            <a:avLst/>
          </a:prstGeom>
        </p:spPr>
      </p:pic>
      <p:sp>
        <p:nvSpPr>
          <p:cNvPr id="4" name="object 4"/>
          <p:cNvSpPr/>
          <p:nvPr/>
        </p:nvSpPr>
        <p:spPr>
          <a:xfrm>
            <a:off x="805988" y="878733"/>
            <a:ext cx="3749675" cy="391160"/>
          </a:xfrm>
          <a:custGeom>
            <a:avLst/>
            <a:gdLst/>
            <a:ahLst/>
            <a:cxnLst/>
            <a:rect l="l" t="t" r="r" b="b"/>
            <a:pathLst>
              <a:path w="3749675" h="391159">
                <a:moveTo>
                  <a:pt x="3749116" y="0"/>
                </a:moveTo>
                <a:lnTo>
                  <a:pt x="0" y="0"/>
                </a:lnTo>
                <a:lnTo>
                  <a:pt x="0" y="390651"/>
                </a:lnTo>
                <a:lnTo>
                  <a:pt x="3749116" y="390651"/>
                </a:lnTo>
                <a:lnTo>
                  <a:pt x="3749116" y="0"/>
                </a:lnTo>
                <a:close/>
              </a:path>
            </a:pathLst>
          </a:custGeom>
          <a:solidFill>
            <a:srgbClr val="FFFFFF"/>
          </a:solidFill>
        </p:spPr>
        <p:txBody>
          <a:bodyPr wrap="square" lIns="0" tIns="0" rIns="0" bIns="0" rtlCol="0"/>
          <a:lstStyle/>
          <a:p>
            <a:endParaRPr/>
          </a:p>
        </p:txBody>
      </p:sp>
      <p:sp>
        <p:nvSpPr>
          <p:cNvPr id="5" name="object 5"/>
          <p:cNvSpPr/>
          <p:nvPr/>
        </p:nvSpPr>
        <p:spPr>
          <a:xfrm>
            <a:off x="929623" y="755098"/>
            <a:ext cx="3502025" cy="123825"/>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6" name="object 6"/>
          <p:cNvSpPr/>
          <p:nvPr/>
        </p:nvSpPr>
        <p:spPr>
          <a:xfrm>
            <a:off x="805988" y="755099"/>
            <a:ext cx="4997912" cy="881895"/>
          </a:xfrm>
          <a:custGeom>
            <a:avLst/>
            <a:gdLst/>
            <a:ahLst/>
            <a:cxnLst/>
            <a:rect l="l" t="t" r="r" b="b"/>
            <a:pathLst>
              <a:path w="3749675" h="638175">
                <a:moveTo>
                  <a:pt x="123634" y="0"/>
                </a:moveTo>
                <a:lnTo>
                  <a:pt x="123634" y="123634"/>
                </a:lnTo>
                <a:lnTo>
                  <a:pt x="0" y="123634"/>
                </a:lnTo>
                <a:lnTo>
                  <a:pt x="0" y="514286"/>
                </a:lnTo>
                <a:lnTo>
                  <a:pt x="123634" y="514286"/>
                </a:lnTo>
                <a:lnTo>
                  <a:pt x="123634" y="637921"/>
                </a:lnTo>
                <a:lnTo>
                  <a:pt x="3625481" y="637921"/>
                </a:lnTo>
                <a:lnTo>
                  <a:pt x="3625481" y="514286"/>
                </a:lnTo>
                <a:lnTo>
                  <a:pt x="3749116" y="514286"/>
                </a:lnTo>
                <a:lnTo>
                  <a:pt x="3749116" y="123634"/>
                </a:lnTo>
                <a:lnTo>
                  <a:pt x="3625481" y="123634"/>
                </a:lnTo>
                <a:lnTo>
                  <a:pt x="3625481"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388085" y="869011"/>
            <a:ext cx="4949215" cy="646331"/>
          </a:xfrm>
          <a:prstGeom prst="rect">
            <a:avLst/>
          </a:prstGeom>
        </p:spPr>
        <p:txBody>
          <a:bodyPr vert="horz" wrap="square" lIns="0" tIns="0" rIns="0" bIns="0" rtlCol="0">
            <a:spAutoFit/>
          </a:bodyPr>
          <a:lstStyle/>
          <a:p>
            <a:pPr marL="12700">
              <a:lnSpc>
                <a:spcPct val="100000"/>
              </a:lnSpc>
            </a:pPr>
            <a:r>
              <a:rPr lang="fr-BE" sz="2100" dirty="0"/>
              <a:t>Plus de liaisons en Belgique </a:t>
            </a:r>
            <a:br>
              <a:rPr lang="fr-BE" sz="2100" dirty="0"/>
            </a:br>
            <a:r>
              <a:rPr lang="fr-BE" sz="2100" dirty="0"/>
              <a:t>et vers l’étranger</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Afbeelding 2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3303" y="0"/>
            <a:ext cx="11341304" cy="7560868"/>
          </a:xfrm>
          <a:prstGeom prst="rect">
            <a:avLst/>
          </a:prstGeom>
        </p:spPr>
      </p:pic>
      <p:sp>
        <p:nvSpPr>
          <p:cNvPr id="3" name="object 3"/>
          <p:cNvSpPr/>
          <p:nvPr/>
        </p:nvSpPr>
        <p:spPr>
          <a:xfrm>
            <a:off x="929623" y="1269386"/>
            <a:ext cx="3121677" cy="122570"/>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4" name="object 4"/>
          <p:cNvSpPr/>
          <p:nvPr/>
        </p:nvSpPr>
        <p:spPr>
          <a:xfrm>
            <a:off x="805989" y="878733"/>
            <a:ext cx="3397712" cy="389588"/>
          </a:xfrm>
          <a:custGeom>
            <a:avLst/>
            <a:gdLst/>
            <a:ahLst/>
            <a:cxnLst/>
            <a:rect l="l" t="t" r="r" b="b"/>
            <a:pathLst>
              <a:path w="3749675" h="391159">
                <a:moveTo>
                  <a:pt x="3749116" y="0"/>
                </a:moveTo>
                <a:lnTo>
                  <a:pt x="0" y="0"/>
                </a:lnTo>
                <a:lnTo>
                  <a:pt x="0" y="390651"/>
                </a:lnTo>
                <a:lnTo>
                  <a:pt x="3749116" y="390651"/>
                </a:lnTo>
                <a:lnTo>
                  <a:pt x="3749116" y="0"/>
                </a:lnTo>
                <a:close/>
              </a:path>
            </a:pathLst>
          </a:custGeom>
          <a:solidFill>
            <a:srgbClr val="FFFFFF"/>
          </a:solidFill>
        </p:spPr>
        <p:txBody>
          <a:bodyPr wrap="square" lIns="0" tIns="0" rIns="0" bIns="0" rtlCol="0"/>
          <a:lstStyle/>
          <a:p>
            <a:endParaRPr/>
          </a:p>
        </p:txBody>
      </p:sp>
      <p:sp>
        <p:nvSpPr>
          <p:cNvPr id="5" name="object 5"/>
          <p:cNvSpPr/>
          <p:nvPr/>
        </p:nvSpPr>
        <p:spPr>
          <a:xfrm>
            <a:off x="929623" y="778606"/>
            <a:ext cx="3121677" cy="100317"/>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6" name="object 6"/>
          <p:cNvSpPr/>
          <p:nvPr/>
        </p:nvSpPr>
        <p:spPr>
          <a:xfrm>
            <a:off x="805988" y="755099"/>
            <a:ext cx="4159712" cy="620735"/>
          </a:xfrm>
          <a:custGeom>
            <a:avLst/>
            <a:gdLst/>
            <a:ahLst/>
            <a:cxnLst/>
            <a:rect l="l" t="t" r="r" b="b"/>
            <a:pathLst>
              <a:path w="3749675" h="638175">
                <a:moveTo>
                  <a:pt x="123634" y="0"/>
                </a:moveTo>
                <a:lnTo>
                  <a:pt x="123634" y="123634"/>
                </a:lnTo>
                <a:lnTo>
                  <a:pt x="0" y="123634"/>
                </a:lnTo>
                <a:lnTo>
                  <a:pt x="0" y="514286"/>
                </a:lnTo>
                <a:lnTo>
                  <a:pt x="123634" y="514286"/>
                </a:lnTo>
                <a:lnTo>
                  <a:pt x="123634" y="637921"/>
                </a:lnTo>
                <a:lnTo>
                  <a:pt x="3625481" y="637921"/>
                </a:lnTo>
                <a:lnTo>
                  <a:pt x="3625481" y="514286"/>
                </a:lnTo>
                <a:lnTo>
                  <a:pt x="3749116" y="514286"/>
                </a:lnTo>
                <a:lnTo>
                  <a:pt x="3749116" y="123634"/>
                </a:lnTo>
                <a:lnTo>
                  <a:pt x="3625481" y="123634"/>
                </a:lnTo>
                <a:lnTo>
                  <a:pt x="3625481"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388085" y="869011"/>
            <a:ext cx="7917228" cy="969496"/>
          </a:xfrm>
          <a:prstGeom prst="rect">
            <a:avLst/>
          </a:prstGeom>
        </p:spPr>
        <p:txBody>
          <a:bodyPr vert="horz" wrap="square" lIns="0" tIns="0" rIns="0" bIns="0" rtlCol="0">
            <a:spAutoFit/>
          </a:bodyPr>
          <a:lstStyle/>
          <a:p>
            <a:pPr marL="12700">
              <a:lnSpc>
                <a:spcPct val="100000"/>
              </a:lnSpc>
            </a:pPr>
            <a:r>
              <a:rPr lang="fr-BE" sz="2100" dirty="0"/>
              <a:t>Jeu de société ElectriCITY</a:t>
            </a:r>
            <a:br>
              <a:rPr lang="fr-BE" sz="2100" dirty="0"/>
            </a:br>
            <a:br>
              <a:rPr lang="fr-BE" sz="2100" dirty="0"/>
            </a:br>
            <a:endParaRPr lang="fr-BE" sz="2100" dirty="0"/>
          </a:p>
        </p:txBody>
      </p:sp>
      <p:sp>
        <p:nvSpPr>
          <p:cNvPr id="26" name="Tekstvak 25"/>
          <p:cNvSpPr txBox="1"/>
          <p:nvPr/>
        </p:nvSpPr>
        <p:spPr>
          <a:xfrm>
            <a:off x="778213" y="2159540"/>
            <a:ext cx="184731" cy="369332"/>
          </a:xfrm>
          <a:prstGeom prst="rect">
            <a:avLst/>
          </a:prstGeom>
          <a:noFill/>
        </p:spPr>
        <p:txBody>
          <a:bodyPr wrap="none" rtlCol="0">
            <a:spAutoFit/>
          </a:bodyPr>
          <a:lstStyle/>
          <a:p>
            <a:endParaRPr lang="nl-NL" dirty="0"/>
          </a:p>
        </p:txBody>
      </p:sp>
    </p:spTree>
    <p:extLst>
      <p:ext uri="{BB962C8B-B14F-4D97-AF65-F5344CB8AC3E}">
        <p14:creationId xmlns:p14="http://schemas.microsoft.com/office/powerpoint/2010/main" val="882943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755098"/>
            <a:ext cx="3397712" cy="697865"/>
          </a:xfrm>
          <a:custGeom>
            <a:avLst/>
            <a:gdLst/>
            <a:ahLst/>
            <a:cxnLst/>
            <a:rect l="l" t="t" r="r" b="b"/>
            <a:pathLst>
              <a:path w="2179955" h="697865">
                <a:moveTo>
                  <a:pt x="123634" y="0"/>
                </a:moveTo>
                <a:lnTo>
                  <a:pt x="123634" y="123634"/>
                </a:lnTo>
                <a:lnTo>
                  <a:pt x="0" y="123634"/>
                </a:lnTo>
                <a:lnTo>
                  <a:pt x="0" y="574065"/>
                </a:lnTo>
                <a:lnTo>
                  <a:pt x="123634" y="574065"/>
                </a:lnTo>
                <a:lnTo>
                  <a:pt x="123634" y="697699"/>
                </a:lnTo>
                <a:lnTo>
                  <a:pt x="2055888" y="697699"/>
                </a:lnTo>
                <a:lnTo>
                  <a:pt x="2055888" y="574065"/>
                </a:lnTo>
                <a:lnTo>
                  <a:pt x="2179523" y="574065"/>
                </a:lnTo>
                <a:lnTo>
                  <a:pt x="2179523" y="123634"/>
                </a:lnTo>
                <a:lnTo>
                  <a:pt x="2055888" y="123634"/>
                </a:lnTo>
                <a:lnTo>
                  <a:pt x="2055888" y="0"/>
                </a:lnTo>
                <a:lnTo>
                  <a:pt x="123634" y="0"/>
                </a:lnTo>
                <a:close/>
              </a:path>
            </a:pathLst>
          </a:custGeom>
          <a:ln w="69786">
            <a:solidFill>
              <a:srgbClr val="E6E3E4"/>
            </a:solidFill>
          </a:ln>
        </p:spPr>
        <p:txBody>
          <a:bodyPr wrap="square" lIns="0" tIns="0" rIns="0" bIns="0" rtlCol="0"/>
          <a:lstStyle/>
          <a:p>
            <a:endParaRPr sz="2100">
              <a:latin typeface="Helvetica Neue" charset="0"/>
              <a:ea typeface="Helvetica Neue" charset="0"/>
              <a:cs typeface="Helvetica Neue" charset="0"/>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lang="fr-BE"/>
              <a:t>Des questions ?</a:t>
            </a:r>
          </a:p>
        </p:txBody>
      </p:sp>
      <p:pic>
        <p:nvPicPr>
          <p:cNvPr id="23" name="Afbeelding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6636" y="831638"/>
            <a:ext cx="4876800" cy="6720566"/>
          </a:xfrm>
          <a:prstGeom prst="rect">
            <a:avLst/>
          </a:prstGeom>
        </p:spPr>
      </p:pic>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311" y="831638"/>
            <a:ext cx="4876800" cy="672056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308100" y="160064"/>
            <a:ext cx="7917228" cy="553998"/>
          </a:xfrm>
        </p:spPr>
        <p:txBody>
          <a:bodyPr/>
          <a:lstStyle/>
          <a:p>
            <a:pPr algn="ctr"/>
            <a:r>
              <a:rPr lang="fr-BE" sz="1800" b="0">
                <a:solidFill>
                  <a:schemeClr val="bg1"/>
                </a:solidFill>
              </a:rPr>
              <a:t>Fin du kit pédagogique.</a:t>
            </a:r>
            <a:br>
              <a:rPr lang="fr-BE" sz="1800" b="0">
                <a:solidFill>
                  <a:schemeClr val="bg1"/>
                </a:solidFill>
              </a:rPr>
            </a:br>
            <a:r>
              <a:rPr lang="fr-BE" sz="1800" b="0">
                <a:solidFill>
                  <a:schemeClr val="bg1"/>
                </a:solidFill>
              </a:rPr>
              <a:t>Appuyez sur ESC ou cliquez sur la porte pour fermer la présentation.</a:t>
            </a:r>
          </a:p>
        </p:txBody>
      </p:sp>
      <p:pic>
        <p:nvPicPr>
          <p:cNvPr id="5" name="Afbeelding 4">
            <a:hlinkClick r:id="" action="ppaction://hlinkshowjump?jump=endshow"/>
          </p:cNvPr>
          <p:cNvPicPr>
            <a:picLocks noChangeAspect="1"/>
          </p:cNvPicPr>
          <p:nvPr/>
        </p:nvPicPr>
        <p:blipFill rotWithShape="1">
          <a:blip r:embed="rId3" cstate="email">
            <a:clrChange>
              <a:clrFrom>
                <a:srgbClr val="3D3D3D"/>
              </a:clrFrom>
              <a:clrTo>
                <a:srgbClr val="3D3D3D">
                  <a:alpha val="0"/>
                </a:srgbClr>
              </a:clrTo>
            </a:clrChange>
            <a:extLst>
              <a:ext uri="{28A0092B-C50C-407E-A947-70E740481C1C}">
                <a14:useLocalDpi xmlns:a14="http://schemas.microsoft.com/office/drawing/2010/main"/>
              </a:ext>
            </a:extLst>
          </a:blip>
          <a:srcRect l="2645" t="4660" r="1638" b="10705"/>
          <a:stretch/>
        </p:blipFill>
        <p:spPr>
          <a:xfrm>
            <a:off x="2595178" y="1952625"/>
            <a:ext cx="5343072" cy="4724400"/>
          </a:xfrm>
          <a:prstGeom prst="rect">
            <a:avLst/>
          </a:prstGeom>
        </p:spPr>
      </p:pic>
    </p:spTree>
    <p:extLst>
      <p:ext uri="{BB962C8B-B14F-4D97-AF65-F5344CB8AC3E}">
        <p14:creationId xmlns:p14="http://schemas.microsoft.com/office/powerpoint/2010/main" val="198140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bject 4"/>
          <p:cNvSpPr/>
          <p:nvPr/>
        </p:nvSpPr>
        <p:spPr>
          <a:xfrm>
            <a:off x="927100" y="1293004"/>
            <a:ext cx="6192548"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7" name="object 5"/>
          <p:cNvSpPr/>
          <p:nvPr/>
        </p:nvSpPr>
        <p:spPr>
          <a:xfrm>
            <a:off x="801597" y="878734"/>
            <a:ext cx="6450103" cy="434106"/>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48" name="object 6"/>
          <p:cNvSpPr/>
          <p:nvPr/>
        </p:nvSpPr>
        <p:spPr>
          <a:xfrm>
            <a:off x="925231" y="755098"/>
            <a:ext cx="6192548"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9" name="object 7"/>
          <p:cNvSpPr/>
          <p:nvPr/>
        </p:nvSpPr>
        <p:spPr>
          <a:xfrm>
            <a:off x="801597" y="777324"/>
            <a:ext cx="5002303" cy="535516"/>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50"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1"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2"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53"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54" name="object 12"/>
          <p:cNvSpPr/>
          <p:nvPr/>
        </p:nvSpPr>
        <p:spPr>
          <a:xfrm>
            <a:off x="797242" y="1089724"/>
            <a:ext cx="1248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55" name="object 13"/>
          <p:cNvSpPr/>
          <p:nvPr/>
        </p:nvSpPr>
        <p:spPr>
          <a:xfrm>
            <a:off x="805652" y="1116637"/>
            <a:ext cx="106984"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56" name="object 14"/>
          <p:cNvSpPr/>
          <p:nvPr/>
        </p:nvSpPr>
        <p:spPr>
          <a:xfrm>
            <a:off x="817715" y="1143969"/>
            <a:ext cx="81889"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7"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8"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9" name="object 17"/>
          <p:cNvSpPr/>
          <p:nvPr/>
        </p:nvSpPr>
        <p:spPr>
          <a:xfrm>
            <a:off x="809999" y="874050"/>
            <a:ext cx="92456"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60"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61"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62"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63"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64"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65"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66"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67" name="object 25"/>
          <p:cNvSpPr txBox="1">
            <a:spLocks noGrp="1"/>
          </p:cNvSpPr>
          <p:nvPr>
            <p:ph type="title"/>
          </p:nvPr>
        </p:nvSpPr>
        <p:spPr>
          <a:xfrm>
            <a:off x="1383690" y="880452"/>
            <a:ext cx="6782409" cy="326371"/>
          </a:xfrm>
          <a:prstGeom prst="rect">
            <a:avLst/>
          </a:prstGeom>
        </p:spPr>
        <p:txBody>
          <a:bodyPr vert="horz" wrap="square" lIns="0" tIns="0" rIns="0" bIns="0" rtlCol="0">
            <a:spAutoFit/>
          </a:bodyPr>
          <a:lstStyle/>
          <a:p>
            <a:pPr marL="12700" marR="5080">
              <a:lnSpc>
                <a:spcPct val="101099"/>
              </a:lnSpc>
            </a:pPr>
            <a:r>
              <a:rPr lang="fr-BE" sz="2100"/>
              <a:t>Mais quelle en est la cause ?</a:t>
            </a:r>
          </a:p>
        </p:txBody>
      </p:sp>
      <p:pic>
        <p:nvPicPr>
          <p:cNvPr id="2" name="Afbeelding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pic>
        <p:nvPicPr>
          <p:cNvPr id="5" name="Image 4">
            <a:extLst>
              <a:ext uri="{FF2B5EF4-FFF2-40B4-BE49-F238E27FC236}">
                <a16:creationId xmlns:a16="http://schemas.microsoft.com/office/drawing/2014/main" id="{6E1572A6-0C27-4DCA-9FFA-6495E6EFC1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 y="1600633"/>
            <a:ext cx="10692406" cy="5449835"/>
          </a:xfrm>
          <a:prstGeom prst="rect">
            <a:avLst/>
          </a:prstGeom>
        </p:spPr>
      </p:pic>
    </p:spTree>
    <p:extLst>
      <p:ext uri="{BB962C8B-B14F-4D97-AF65-F5344CB8AC3E}">
        <p14:creationId xmlns:p14="http://schemas.microsoft.com/office/powerpoint/2010/main" val="113321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62215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746378" cy="743212"/>
          </a:xfrm>
          <a:prstGeom prst="rect">
            <a:avLst/>
          </a:prstGeom>
        </p:spPr>
        <p:txBody>
          <a:bodyPr vert="horz" wrap="square" lIns="0" tIns="95944" rIns="0" bIns="0" rtlCol="0">
            <a:spAutoFit/>
          </a:bodyPr>
          <a:lstStyle/>
          <a:p>
            <a:pPr marL="8255" algn="ctr">
              <a:lnSpc>
                <a:spcPct val="100000"/>
              </a:lnSpc>
            </a:pPr>
            <a:r>
              <a:rPr lang="fr-BE" sz="2100" dirty="0"/>
              <a:t>Ce kit pédagogique comporte cinq modules :</a:t>
            </a:r>
            <a:br>
              <a:rPr lang="fr-BE" sz="2100" dirty="0"/>
            </a:br>
            <a:endParaRPr lang="fr-BE" sz="21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795910"/>
          </a:xfrm>
          <a:prstGeom prst="rect">
            <a:avLst/>
          </a:prstGeom>
        </p:spPr>
        <p:txBody>
          <a:bodyPr vert="horz" wrap="square" lIns="0" tIns="0" rIns="0" bIns="0" rtlCol="0">
            <a:spAutoFit/>
          </a:bodyPr>
          <a:lstStyle/>
          <a:p>
            <a:pPr algn="ctr">
              <a:spcBef>
                <a:spcPts val="4100"/>
              </a:spcBef>
            </a:pPr>
            <a:r>
              <a:rPr lang="fr-BE" sz="2200" b="1" dirty="0">
                <a:solidFill>
                  <a:srgbClr val="575756"/>
                </a:solidFill>
                <a:latin typeface="Helvetica"/>
                <a:cs typeface="Helvetica"/>
              </a:rPr>
              <a:t>1. Le climat s’emballe – le changement climatique</a:t>
            </a:r>
          </a:p>
          <a:p>
            <a:pPr marL="635" algn="ctr">
              <a:spcBef>
                <a:spcPts val="4100"/>
              </a:spcBef>
            </a:pPr>
            <a:r>
              <a:rPr lang="fr-BE" sz="2200" b="1" dirty="0">
                <a:solidFill>
                  <a:srgbClr val="575756"/>
                </a:solidFill>
                <a:latin typeface="Helvetica"/>
                <a:cs typeface="Helvetica"/>
              </a:rPr>
              <a:t>2. L’énergie – à quoi sert-elle ?</a:t>
            </a:r>
          </a:p>
          <a:p>
            <a:pPr algn="ctr">
              <a:spcBef>
                <a:spcPts val="4100"/>
              </a:spcBef>
            </a:pPr>
            <a:r>
              <a:rPr lang="fr-BE" sz="2200" b="1" dirty="0">
                <a:solidFill>
                  <a:srgbClr val="575756"/>
                </a:solidFill>
                <a:latin typeface="Helvetica"/>
                <a:cs typeface="Helvetica"/>
              </a:rPr>
              <a:t>3. L’énergie – d'où vient-elle ?</a:t>
            </a:r>
          </a:p>
          <a:p>
            <a:pPr algn="ctr">
              <a:spcBef>
                <a:spcPts val="4100"/>
              </a:spcBef>
            </a:pPr>
            <a:r>
              <a:rPr lang="fr-BE" sz="2200" b="1" dirty="0">
                <a:solidFill>
                  <a:srgbClr val="575756"/>
                </a:solidFill>
                <a:latin typeface="Helvetica"/>
                <a:cs typeface="Helvetica"/>
              </a:rPr>
              <a:t>4. L’électricité – comment arrive-t-elle jusqu’à ta maison ?</a:t>
            </a:r>
          </a:p>
          <a:p>
            <a:pPr algn="ctr">
              <a:spcBef>
                <a:spcPts val="4100"/>
              </a:spcBef>
            </a:pPr>
            <a:r>
              <a:rPr lang="fr-BE" sz="2200" b="1" dirty="0">
                <a:solidFill>
                  <a:srgbClr val="575756"/>
                </a:solidFill>
                <a:latin typeface="Helvetica"/>
                <a:cs typeface="Helvetica"/>
              </a:rPr>
              <a:t>5. Quelque chose doit changer – la transition énergétique  </a:t>
            </a:r>
          </a:p>
        </p:txBody>
      </p:sp>
    </p:spTree>
    <p:extLst>
      <p:ext uri="{BB962C8B-B14F-4D97-AF65-F5344CB8AC3E}">
        <p14:creationId xmlns:p14="http://schemas.microsoft.com/office/powerpoint/2010/main" val="1372873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5925820"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5340186" y="3059727"/>
            <a:ext cx="2597314" cy="1585434"/>
          </a:xfrm>
          <a:prstGeom prst="rect">
            <a:avLst/>
          </a:prstGeom>
        </p:spPr>
        <p:txBody>
          <a:bodyPr vert="horz" wrap="square" lIns="0" tIns="0" rIns="0" bIns="0" rtlCol="0">
            <a:spAutoFit/>
          </a:bodyPr>
          <a:lstStyle/>
          <a:p>
            <a:pPr marL="12700" marR="5080" indent="85090">
              <a:lnSpc>
                <a:spcPct val="100600"/>
              </a:lnSpc>
            </a:pPr>
            <a:r>
              <a:rPr lang="fr-BE" sz="3400" b="1" dirty="0">
                <a:solidFill>
                  <a:srgbClr val="575756"/>
                </a:solidFill>
                <a:latin typeface="Helvetica"/>
                <a:cs typeface="Helvetica"/>
              </a:rPr>
              <a:t>L’énergie – à quoi </a:t>
            </a:r>
            <a:br>
              <a:rPr lang="fr-BE" sz="3400" b="1" dirty="0">
                <a:solidFill>
                  <a:srgbClr val="575756"/>
                </a:solidFill>
                <a:latin typeface="Helvetica"/>
                <a:cs typeface="Helvetica"/>
              </a:rPr>
            </a:br>
            <a:r>
              <a:rPr lang="fr-BE" sz="3400" b="1" dirty="0">
                <a:solidFill>
                  <a:srgbClr val="575756"/>
                </a:solidFill>
                <a:latin typeface="Helvetica"/>
                <a:cs typeface="Helvetica"/>
              </a:rPr>
              <a:t>sert-elle ? </a:t>
            </a: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89584"/>
          </a:xfrm>
          <a:prstGeom prst="rect">
            <a:avLst/>
          </a:prstGeom>
        </p:spPr>
        <p:txBody>
          <a:bodyPr vert="horz" wrap="square" lIns="0" tIns="0" rIns="0" bIns="0" rtlCol="0">
            <a:spAutoFit/>
          </a:bodyPr>
          <a:lstStyle/>
          <a:p>
            <a:pPr marL="12700">
              <a:lnSpc>
                <a:spcPct val="100000"/>
              </a:lnSpc>
            </a:pPr>
            <a:r>
              <a:rPr lang="fr-BE" sz="3050" b="1">
                <a:solidFill>
                  <a:srgbClr val="575756"/>
                </a:solidFill>
                <a:latin typeface="Helvetica"/>
                <a:cs typeface="Helvetica"/>
              </a:rPr>
              <a:t>2</a:t>
            </a:r>
          </a:p>
        </p:txBody>
      </p:sp>
      <p:grpSp>
        <p:nvGrpSpPr>
          <p:cNvPr id="21" name="Groeperen 20"/>
          <p:cNvGrpSpPr/>
          <p:nvPr/>
        </p:nvGrpSpPr>
        <p:grpSpPr>
          <a:xfrm>
            <a:off x="241300" y="200025"/>
            <a:ext cx="609600" cy="609600"/>
            <a:chOff x="317500" y="6448425"/>
            <a:chExt cx="609600" cy="609600"/>
          </a:xfrm>
        </p:grpSpPr>
        <p:sp>
          <p:nvSpPr>
            <p:cNvPr id="22"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3"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5"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fr-BE" sz="2400">
                <a:solidFill>
                  <a:srgbClr val="575756"/>
                </a:solidFill>
                <a:latin typeface="Helvetica"/>
                <a:cs typeface="Helvetica"/>
              </a:rPr>
              <a:t>Retour</a:t>
            </a:r>
          </a:p>
        </p:txBody>
      </p:sp>
      <p:sp>
        <p:nvSpPr>
          <p:cNvPr id="26" name="Afgeronde rechthoek 25">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fr-BE" sz="2800" b="1">
                <a:solidFill>
                  <a:srgbClr val="575756"/>
                </a:solidFill>
                <a:latin typeface="Helvetica"/>
                <a:cs typeface="Helvetica"/>
              </a:rPr>
              <a:t>DÉBUT</a:t>
            </a: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6106" y="1433990"/>
            <a:ext cx="3085794" cy="42524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Afbeelding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7773" cy="756284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386205" cy="7560309"/>
          </a:xfrm>
          <a:custGeom>
            <a:avLst/>
            <a:gdLst/>
            <a:ahLst/>
            <a:cxnLst/>
            <a:rect l="l" t="t" r="r" b="b"/>
            <a:pathLst>
              <a:path w="1386205" h="7560309">
                <a:moveTo>
                  <a:pt x="1386001" y="0"/>
                </a:moveTo>
                <a:lnTo>
                  <a:pt x="0" y="0"/>
                </a:lnTo>
                <a:lnTo>
                  <a:pt x="0" y="7560005"/>
                </a:lnTo>
                <a:lnTo>
                  <a:pt x="1386001" y="7560005"/>
                </a:lnTo>
                <a:lnTo>
                  <a:pt x="1386001" y="0"/>
                </a:lnTo>
                <a:close/>
              </a:path>
            </a:pathLst>
          </a:custGeom>
          <a:solidFill>
            <a:srgbClr val="CFCECD"/>
          </a:solidFill>
        </p:spPr>
        <p:txBody>
          <a:bodyPr wrap="square" lIns="0" tIns="0" rIns="0" bIns="0" rtlCol="0"/>
          <a:lstStyle/>
          <a:p>
            <a:endParaRPr/>
          </a:p>
        </p:txBody>
      </p:sp>
      <p:sp>
        <p:nvSpPr>
          <p:cNvPr id="3" name="object 3"/>
          <p:cNvSpPr/>
          <p:nvPr/>
        </p:nvSpPr>
        <p:spPr>
          <a:xfrm>
            <a:off x="1485077" y="4453142"/>
            <a:ext cx="3656965" cy="969644"/>
          </a:xfrm>
          <a:custGeom>
            <a:avLst/>
            <a:gdLst/>
            <a:ahLst/>
            <a:cxnLst/>
            <a:rect l="l" t="t" r="r" b="b"/>
            <a:pathLst>
              <a:path w="3656965" h="969645">
                <a:moveTo>
                  <a:pt x="0" y="642594"/>
                </a:moveTo>
                <a:lnTo>
                  <a:pt x="50164" y="637449"/>
                </a:lnTo>
                <a:lnTo>
                  <a:pt x="98524" y="636485"/>
                </a:lnTo>
                <a:lnTo>
                  <a:pt x="145278" y="639345"/>
                </a:lnTo>
                <a:lnTo>
                  <a:pt x="190627" y="645670"/>
                </a:lnTo>
                <a:lnTo>
                  <a:pt x="234771" y="655105"/>
                </a:lnTo>
                <a:lnTo>
                  <a:pt x="277909" y="667290"/>
                </a:lnTo>
                <a:lnTo>
                  <a:pt x="320242" y="681868"/>
                </a:lnTo>
                <a:lnTo>
                  <a:pt x="361969" y="698482"/>
                </a:lnTo>
                <a:lnTo>
                  <a:pt x="403291" y="716773"/>
                </a:lnTo>
                <a:lnTo>
                  <a:pt x="444407" y="736385"/>
                </a:lnTo>
                <a:lnTo>
                  <a:pt x="485518" y="756959"/>
                </a:lnTo>
                <a:lnTo>
                  <a:pt x="526823" y="778138"/>
                </a:lnTo>
                <a:lnTo>
                  <a:pt x="568522" y="799564"/>
                </a:lnTo>
                <a:lnTo>
                  <a:pt x="610816" y="820879"/>
                </a:lnTo>
                <a:lnTo>
                  <a:pt x="653904" y="841727"/>
                </a:lnTo>
                <a:lnTo>
                  <a:pt x="697987" y="861749"/>
                </a:lnTo>
                <a:lnTo>
                  <a:pt x="743263" y="880587"/>
                </a:lnTo>
                <a:lnTo>
                  <a:pt x="789934" y="897884"/>
                </a:lnTo>
                <a:lnTo>
                  <a:pt x="838200" y="913282"/>
                </a:lnTo>
                <a:lnTo>
                  <a:pt x="876599" y="923793"/>
                </a:lnTo>
                <a:lnTo>
                  <a:pt x="916978" y="933474"/>
                </a:lnTo>
                <a:lnTo>
                  <a:pt x="959123" y="942221"/>
                </a:lnTo>
                <a:lnTo>
                  <a:pt x="1002817" y="949927"/>
                </a:lnTo>
                <a:lnTo>
                  <a:pt x="1047848" y="956487"/>
                </a:lnTo>
                <a:lnTo>
                  <a:pt x="1093999" y="961796"/>
                </a:lnTo>
                <a:lnTo>
                  <a:pt x="1141056" y="965748"/>
                </a:lnTo>
                <a:lnTo>
                  <a:pt x="1188805" y="968238"/>
                </a:lnTo>
                <a:lnTo>
                  <a:pt x="1237030" y="969160"/>
                </a:lnTo>
                <a:lnTo>
                  <a:pt x="1285517" y="968409"/>
                </a:lnTo>
                <a:lnTo>
                  <a:pt x="1334052" y="965879"/>
                </a:lnTo>
                <a:lnTo>
                  <a:pt x="1382419" y="961464"/>
                </a:lnTo>
                <a:lnTo>
                  <a:pt x="1430403" y="955060"/>
                </a:lnTo>
                <a:lnTo>
                  <a:pt x="1477791" y="946561"/>
                </a:lnTo>
                <a:lnTo>
                  <a:pt x="1524366" y="935861"/>
                </a:lnTo>
                <a:lnTo>
                  <a:pt x="1569915" y="922855"/>
                </a:lnTo>
                <a:lnTo>
                  <a:pt x="1614223" y="907437"/>
                </a:lnTo>
                <a:lnTo>
                  <a:pt x="1657075" y="889502"/>
                </a:lnTo>
                <a:lnTo>
                  <a:pt x="1698256" y="868945"/>
                </a:lnTo>
                <a:lnTo>
                  <a:pt x="1737551" y="845659"/>
                </a:lnTo>
                <a:lnTo>
                  <a:pt x="1774747" y="819540"/>
                </a:lnTo>
                <a:lnTo>
                  <a:pt x="1809627" y="790482"/>
                </a:lnTo>
                <a:lnTo>
                  <a:pt x="1841977" y="758379"/>
                </a:lnTo>
                <a:lnTo>
                  <a:pt x="1871584" y="723127"/>
                </a:lnTo>
                <a:lnTo>
                  <a:pt x="1898230" y="684618"/>
                </a:lnTo>
                <a:lnTo>
                  <a:pt x="1919353" y="651104"/>
                </a:lnTo>
                <a:lnTo>
                  <a:pt x="1940945" y="617571"/>
                </a:lnTo>
                <a:lnTo>
                  <a:pt x="1963088" y="584099"/>
                </a:lnTo>
                <a:lnTo>
                  <a:pt x="1985863" y="550771"/>
                </a:lnTo>
                <a:lnTo>
                  <a:pt x="2009349" y="517666"/>
                </a:lnTo>
                <a:lnTo>
                  <a:pt x="2033629" y="484866"/>
                </a:lnTo>
                <a:lnTo>
                  <a:pt x="2058782" y="452452"/>
                </a:lnTo>
                <a:lnTo>
                  <a:pt x="2084889" y="420505"/>
                </a:lnTo>
                <a:lnTo>
                  <a:pt x="2112031" y="389106"/>
                </a:lnTo>
                <a:lnTo>
                  <a:pt x="2140289" y="358337"/>
                </a:lnTo>
                <a:lnTo>
                  <a:pt x="2169744" y="328278"/>
                </a:lnTo>
                <a:lnTo>
                  <a:pt x="2200475" y="299011"/>
                </a:lnTo>
                <a:lnTo>
                  <a:pt x="2232565" y="270616"/>
                </a:lnTo>
                <a:lnTo>
                  <a:pt x="2266093" y="243176"/>
                </a:lnTo>
                <a:lnTo>
                  <a:pt x="2301141" y="216769"/>
                </a:lnTo>
                <a:lnTo>
                  <a:pt x="2337789" y="191479"/>
                </a:lnTo>
                <a:lnTo>
                  <a:pt x="2376118" y="167386"/>
                </a:lnTo>
                <a:lnTo>
                  <a:pt x="2416208" y="144571"/>
                </a:lnTo>
                <a:lnTo>
                  <a:pt x="2458140" y="123115"/>
                </a:lnTo>
                <a:lnTo>
                  <a:pt x="2501996" y="103100"/>
                </a:lnTo>
                <a:lnTo>
                  <a:pt x="2547855" y="84605"/>
                </a:lnTo>
                <a:lnTo>
                  <a:pt x="2595799" y="67714"/>
                </a:lnTo>
                <a:lnTo>
                  <a:pt x="2645908" y="52505"/>
                </a:lnTo>
                <a:lnTo>
                  <a:pt x="2698263" y="39062"/>
                </a:lnTo>
                <a:lnTo>
                  <a:pt x="2752945" y="27464"/>
                </a:lnTo>
                <a:lnTo>
                  <a:pt x="2810033" y="17793"/>
                </a:lnTo>
                <a:lnTo>
                  <a:pt x="2869611" y="10130"/>
                </a:lnTo>
                <a:lnTo>
                  <a:pt x="2931756" y="4556"/>
                </a:lnTo>
                <a:lnTo>
                  <a:pt x="2996552" y="1152"/>
                </a:lnTo>
                <a:lnTo>
                  <a:pt x="3064078" y="0"/>
                </a:lnTo>
                <a:lnTo>
                  <a:pt x="3143039" y="2743"/>
                </a:lnTo>
                <a:lnTo>
                  <a:pt x="3214747" y="10672"/>
                </a:lnTo>
                <a:lnTo>
                  <a:pt x="3279546" y="23336"/>
                </a:lnTo>
                <a:lnTo>
                  <a:pt x="3337779" y="40284"/>
                </a:lnTo>
                <a:lnTo>
                  <a:pt x="3389788" y="61065"/>
                </a:lnTo>
                <a:lnTo>
                  <a:pt x="3435917" y="85229"/>
                </a:lnTo>
                <a:lnTo>
                  <a:pt x="3476508" y="112323"/>
                </a:lnTo>
                <a:lnTo>
                  <a:pt x="3511905" y="141898"/>
                </a:lnTo>
                <a:lnTo>
                  <a:pt x="3542450" y="173502"/>
                </a:lnTo>
                <a:lnTo>
                  <a:pt x="3568487" y="206684"/>
                </a:lnTo>
                <a:lnTo>
                  <a:pt x="3590358" y="240994"/>
                </a:lnTo>
                <a:lnTo>
                  <a:pt x="3608407" y="275980"/>
                </a:lnTo>
                <a:lnTo>
                  <a:pt x="3622977" y="311191"/>
                </a:lnTo>
                <a:lnTo>
                  <a:pt x="3643048" y="380487"/>
                </a:lnTo>
                <a:lnTo>
                  <a:pt x="3653318" y="445273"/>
                </a:lnTo>
                <a:lnTo>
                  <a:pt x="3656529" y="501942"/>
                </a:lnTo>
                <a:lnTo>
                  <a:pt x="3656345" y="526105"/>
                </a:lnTo>
                <a:lnTo>
                  <a:pt x="3652751" y="576499"/>
                </a:lnTo>
                <a:lnTo>
                  <a:pt x="3651250" y="587171"/>
                </a:lnTo>
              </a:path>
            </a:pathLst>
          </a:custGeom>
          <a:ln w="12700">
            <a:solidFill>
              <a:srgbClr val="020203"/>
            </a:solidFill>
          </a:ln>
        </p:spPr>
        <p:txBody>
          <a:bodyPr wrap="square" lIns="0" tIns="0" rIns="0" bIns="0" rtlCol="0"/>
          <a:lstStyle/>
          <a:p>
            <a:endParaRPr/>
          </a:p>
        </p:txBody>
      </p:sp>
      <p:sp>
        <p:nvSpPr>
          <p:cNvPr id="4" name="object 4"/>
          <p:cNvSpPr/>
          <p:nvPr/>
        </p:nvSpPr>
        <p:spPr>
          <a:xfrm>
            <a:off x="1381361" y="5008243"/>
            <a:ext cx="104139" cy="160020"/>
          </a:xfrm>
          <a:custGeom>
            <a:avLst/>
            <a:gdLst/>
            <a:ahLst/>
            <a:cxnLst/>
            <a:rect l="l" t="t" r="r" b="b"/>
            <a:pathLst>
              <a:path w="104140" h="160020">
                <a:moveTo>
                  <a:pt x="59963" y="0"/>
                </a:moveTo>
                <a:lnTo>
                  <a:pt x="0" y="7080"/>
                </a:lnTo>
                <a:lnTo>
                  <a:pt x="0" y="157359"/>
                </a:lnTo>
                <a:lnTo>
                  <a:pt x="16206" y="159839"/>
                </a:lnTo>
                <a:lnTo>
                  <a:pt x="51860" y="158152"/>
                </a:lnTo>
                <a:lnTo>
                  <a:pt x="87514" y="138606"/>
                </a:lnTo>
                <a:lnTo>
                  <a:pt x="103720" y="87509"/>
                </a:lnTo>
                <a:lnTo>
                  <a:pt x="102100" y="32674"/>
                </a:lnTo>
                <a:lnTo>
                  <a:pt x="90755" y="6018"/>
                </a:lnTo>
                <a:lnTo>
                  <a:pt x="59963" y="0"/>
                </a:lnTo>
                <a:close/>
              </a:path>
            </a:pathLst>
          </a:custGeom>
          <a:solidFill>
            <a:srgbClr val="A5A4A3"/>
          </a:solidFill>
        </p:spPr>
        <p:txBody>
          <a:bodyPr wrap="square" lIns="0" tIns="0" rIns="0" bIns="0" rtlCol="0"/>
          <a:lstStyle/>
          <a:p>
            <a:endParaRPr/>
          </a:p>
        </p:txBody>
      </p:sp>
      <p:sp>
        <p:nvSpPr>
          <p:cNvPr id="5" name="object 5"/>
          <p:cNvSpPr/>
          <p:nvPr/>
        </p:nvSpPr>
        <p:spPr>
          <a:xfrm>
            <a:off x="1381361" y="5008243"/>
            <a:ext cx="104139" cy="160020"/>
          </a:xfrm>
          <a:custGeom>
            <a:avLst/>
            <a:gdLst/>
            <a:ahLst/>
            <a:cxnLst/>
            <a:rect l="l" t="t" r="r" b="b"/>
            <a:pathLst>
              <a:path w="104140" h="160020">
                <a:moveTo>
                  <a:pt x="0" y="7080"/>
                </a:moveTo>
                <a:lnTo>
                  <a:pt x="59963" y="0"/>
                </a:lnTo>
                <a:lnTo>
                  <a:pt x="90755" y="6018"/>
                </a:lnTo>
                <a:lnTo>
                  <a:pt x="102100" y="32674"/>
                </a:lnTo>
                <a:lnTo>
                  <a:pt x="103720" y="87509"/>
                </a:lnTo>
                <a:lnTo>
                  <a:pt x="87514" y="138606"/>
                </a:lnTo>
                <a:lnTo>
                  <a:pt x="51860" y="158152"/>
                </a:lnTo>
                <a:lnTo>
                  <a:pt x="16206" y="159839"/>
                </a:lnTo>
                <a:lnTo>
                  <a:pt x="0" y="157359"/>
                </a:lnTo>
                <a:lnTo>
                  <a:pt x="0" y="7080"/>
                </a:lnTo>
                <a:close/>
              </a:path>
            </a:pathLst>
          </a:custGeom>
          <a:ln w="12700">
            <a:solidFill>
              <a:srgbClr val="020203"/>
            </a:solidFill>
          </a:ln>
        </p:spPr>
        <p:txBody>
          <a:bodyPr wrap="square" lIns="0" tIns="0" rIns="0" bIns="0" rtlCol="0"/>
          <a:lstStyle/>
          <a:p>
            <a:endParaRPr/>
          </a:p>
        </p:txBody>
      </p:sp>
      <p:sp>
        <p:nvSpPr>
          <p:cNvPr id="6" name="object 6"/>
          <p:cNvSpPr/>
          <p:nvPr/>
        </p:nvSpPr>
        <p:spPr>
          <a:xfrm>
            <a:off x="1381361" y="0"/>
            <a:ext cx="0" cy="7560309"/>
          </a:xfrm>
          <a:custGeom>
            <a:avLst/>
            <a:gdLst/>
            <a:ahLst/>
            <a:cxnLst/>
            <a:rect l="l" t="t" r="r" b="b"/>
            <a:pathLst>
              <a:path h="7560309">
                <a:moveTo>
                  <a:pt x="0" y="7560005"/>
                </a:moveTo>
                <a:lnTo>
                  <a:pt x="0" y="0"/>
                </a:lnTo>
              </a:path>
            </a:pathLst>
          </a:custGeom>
          <a:ln w="38100">
            <a:solidFill>
              <a:srgbClr val="020203"/>
            </a:solidFill>
          </a:ln>
        </p:spPr>
        <p:txBody>
          <a:bodyPr wrap="square" lIns="0" tIns="0" rIns="0" bIns="0" rtlCol="0"/>
          <a:lstStyle/>
          <a:p>
            <a:endParaRPr/>
          </a:p>
        </p:txBody>
      </p:sp>
      <p:sp>
        <p:nvSpPr>
          <p:cNvPr id="7" name="object 7"/>
          <p:cNvSpPr/>
          <p:nvPr/>
        </p:nvSpPr>
        <p:spPr>
          <a:xfrm>
            <a:off x="1307282" y="5055011"/>
            <a:ext cx="74295" cy="0"/>
          </a:xfrm>
          <a:custGeom>
            <a:avLst/>
            <a:gdLst/>
            <a:ahLst/>
            <a:cxnLst/>
            <a:rect l="l" t="t" r="r" b="b"/>
            <a:pathLst>
              <a:path w="74294">
                <a:moveTo>
                  <a:pt x="74079" y="0"/>
                </a:moveTo>
                <a:lnTo>
                  <a:pt x="0" y="0"/>
                </a:lnTo>
              </a:path>
            </a:pathLst>
          </a:custGeom>
          <a:ln w="12700">
            <a:solidFill>
              <a:srgbClr val="020203"/>
            </a:solidFill>
          </a:ln>
        </p:spPr>
        <p:txBody>
          <a:bodyPr wrap="square" lIns="0" tIns="0" rIns="0" bIns="0" rtlCol="0"/>
          <a:lstStyle/>
          <a:p>
            <a:endParaRPr/>
          </a:p>
        </p:txBody>
      </p:sp>
      <p:sp>
        <p:nvSpPr>
          <p:cNvPr id="8" name="object 8"/>
          <p:cNvSpPr/>
          <p:nvPr/>
        </p:nvSpPr>
        <p:spPr>
          <a:xfrm>
            <a:off x="1307282" y="5123274"/>
            <a:ext cx="74295" cy="0"/>
          </a:xfrm>
          <a:custGeom>
            <a:avLst/>
            <a:gdLst/>
            <a:ahLst/>
            <a:cxnLst/>
            <a:rect l="l" t="t" r="r" b="b"/>
            <a:pathLst>
              <a:path w="74294">
                <a:moveTo>
                  <a:pt x="74079" y="0"/>
                </a:moveTo>
                <a:lnTo>
                  <a:pt x="0" y="0"/>
                </a:lnTo>
              </a:path>
            </a:pathLst>
          </a:custGeom>
          <a:ln w="12700">
            <a:solidFill>
              <a:srgbClr val="020203"/>
            </a:solidFill>
          </a:ln>
        </p:spPr>
        <p:txBody>
          <a:bodyPr wrap="square" lIns="0" tIns="0" rIns="0" bIns="0" rtlCol="0"/>
          <a:lstStyle/>
          <a:p>
            <a:endParaRPr/>
          </a:p>
        </p:txBody>
      </p:sp>
      <p:sp>
        <p:nvSpPr>
          <p:cNvPr id="11" name="object 11"/>
          <p:cNvSpPr/>
          <p:nvPr/>
        </p:nvSpPr>
        <p:spPr>
          <a:xfrm>
            <a:off x="4389411" y="5048200"/>
            <a:ext cx="1354455" cy="84455"/>
          </a:xfrm>
          <a:custGeom>
            <a:avLst/>
            <a:gdLst/>
            <a:ahLst/>
            <a:cxnLst/>
            <a:rect l="l" t="t" r="r" b="b"/>
            <a:pathLst>
              <a:path w="1354454" h="84454">
                <a:moveTo>
                  <a:pt x="1269911" y="0"/>
                </a:moveTo>
                <a:lnTo>
                  <a:pt x="84353" y="0"/>
                </a:lnTo>
                <a:lnTo>
                  <a:pt x="51601" y="6656"/>
                </a:lnTo>
                <a:lnTo>
                  <a:pt x="24779" y="24779"/>
                </a:lnTo>
                <a:lnTo>
                  <a:pt x="6656" y="51601"/>
                </a:lnTo>
                <a:lnTo>
                  <a:pt x="0" y="84353"/>
                </a:lnTo>
                <a:lnTo>
                  <a:pt x="1354264" y="84353"/>
                </a:lnTo>
                <a:lnTo>
                  <a:pt x="1347608" y="51601"/>
                </a:lnTo>
                <a:lnTo>
                  <a:pt x="1329485" y="24779"/>
                </a:lnTo>
                <a:lnTo>
                  <a:pt x="1302663" y="6656"/>
                </a:lnTo>
                <a:lnTo>
                  <a:pt x="1269911" y="0"/>
                </a:lnTo>
                <a:close/>
              </a:path>
            </a:pathLst>
          </a:custGeom>
          <a:solidFill>
            <a:srgbClr val="4C4C4C"/>
          </a:solidFill>
        </p:spPr>
        <p:txBody>
          <a:bodyPr wrap="square" lIns="0" tIns="0" rIns="0" bIns="0" rtlCol="0"/>
          <a:lstStyle/>
          <a:p>
            <a:endParaRPr/>
          </a:p>
        </p:txBody>
      </p:sp>
      <p:sp>
        <p:nvSpPr>
          <p:cNvPr id="12" name="object 12"/>
          <p:cNvSpPr/>
          <p:nvPr/>
        </p:nvSpPr>
        <p:spPr>
          <a:xfrm>
            <a:off x="4866068" y="4712146"/>
            <a:ext cx="168910" cy="393700"/>
          </a:xfrm>
          <a:custGeom>
            <a:avLst/>
            <a:gdLst/>
            <a:ahLst/>
            <a:cxnLst/>
            <a:rect l="l" t="t" r="r" b="b"/>
            <a:pathLst>
              <a:path w="168910" h="393700">
                <a:moveTo>
                  <a:pt x="84353" y="0"/>
                </a:moveTo>
                <a:lnTo>
                  <a:pt x="51601" y="6656"/>
                </a:lnTo>
                <a:lnTo>
                  <a:pt x="24779" y="24779"/>
                </a:lnTo>
                <a:lnTo>
                  <a:pt x="6656" y="51601"/>
                </a:lnTo>
                <a:lnTo>
                  <a:pt x="0" y="84353"/>
                </a:lnTo>
                <a:lnTo>
                  <a:pt x="0" y="309295"/>
                </a:lnTo>
                <a:lnTo>
                  <a:pt x="6656" y="342048"/>
                </a:lnTo>
                <a:lnTo>
                  <a:pt x="24779" y="368869"/>
                </a:lnTo>
                <a:lnTo>
                  <a:pt x="51601" y="386993"/>
                </a:lnTo>
                <a:lnTo>
                  <a:pt x="84353" y="393649"/>
                </a:lnTo>
                <a:lnTo>
                  <a:pt x="117105" y="386993"/>
                </a:lnTo>
                <a:lnTo>
                  <a:pt x="143927" y="368869"/>
                </a:lnTo>
                <a:lnTo>
                  <a:pt x="162050" y="342048"/>
                </a:lnTo>
                <a:lnTo>
                  <a:pt x="168706" y="309295"/>
                </a:lnTo>
                <a:lnTo>
                  <a:pt x="168706" y="84353"/>
                </a:lnTo>
                <a:lnTo>
                  <a:pt x="162050" y="51601"/>
                </a:lnTo>
                <a:lnTo>
                  <a:pt x="143927" y="24779"/>
                </a:lnTo>
                <a:lnTo>
                  <a:pt x="117105" y="6656"/>
                </a:lnTo>
                <a:lnTo>
                  <a:pt x="84353" y="0"/>
                </a:lnTo>
                <a:close/>
              </a:path>
            </a:pathLst>
          </a:custGeom>
          <a:solidFill>
            <a:srgbClr val="4C4C4C"/>
          </a:solidFill>
        </p:spPr>
        <p:txBody>
          <a:bodyPr wrap="square" lIns="0" tIns="0" rIns="0" bIns="0" rtlCol="0"/>
          <a:lstStyle/>
          <a:p>
            <a:endParaRPr/>
          </a:p>
        </p:txBody>
      </p:sp>
      <p:sp>
        <p:nvSpPr>
          <p:cNvPr id="13" name="object 13"/>
          <p:cNvSpPr/>
          <p:nvPr/>
        </p:nvSpPr>
        <p:spPr>
          <a:xfrm>
            <a:off x="5136704" y="4712146"/>
            <a:ext cx="168910" cy="393700"/>
          </a:xfrm>
          <a:custGeom>
            <a:avLst/>
            <a:gdLst/>
            <a:ahLst/>
            <a:cxnLst/>
            <a:rect l="l" t="t" r="r" b="b"/>
            <a:pathLst>
              <a:path w="168910" h="393700">
                <a:moveTo>
                  <a:pt x="84353" y="0"/>
                </a:moveTo>
                <a:lnTo>
                  <a:pt x="51601" y="6656"/>
                </a:lnTo>
                <a:lnTo>
                  <a:pt x="24779" y="24779"/>
                </a:lnTo>
                <a:lnTo>
                  <a:pt x="6656" y="51601"/>
                </a:lnTo>
                <a:lnTo>
                  <a:pt x="0" y="84353"/>
                </a:lnTo>
                <a:lnTo>
                  <a:pt x="0" y="309295"/>
                </a:lnTo>
                <a:lnTo>
                  <a:pt x="6656" y="342048"/>
                </a:lnTo>
                <a:lnTo>
                  <a:pt x="24779" y="368869"/>
                </a:lnTo>
                <a:lnTo>
                  <a:pt x="51601" y="386993"/>
                </a:lnTo>
                <a:lnTo>
                  <a:pt x="84353" y="393649"/>
                </a:lnTo>
                <a:lnTo>
                  <a:pt x="117105" y="386993"/>
                </a:lnTo>
                <a:lnTo>
                  <a:pt x="143927" y="368869"/>
                </a:lnTo>
                <a:lnTo>
                  <a:pt x="162050" y="342048"/>
                </a:lnTo>
                <a:lnTo>
                  <a:pt x="168706" y="309295"/>
                </a:lnTo>
                <a:lnTo>
                  <a:pt x="168706" y="84353"/>
                </a:lnTo>
                <a:lnTo>
                  <a:pt x="162050" y="51601"/>
                </a:lnTo>
                <a:lnTo>
                  <a:pt x="143927" y="24779"/>
                </a:lnTo>
                <a:lnTo>
                  <a:pt x="117105" y="6656"/>
                </a:lnTo>
                <a:lnTo>
                  <a:pt x="84353" y="0"/>
                </a:lnTo>
                <a:close/>
              </a:path>
            </a:pathLst>
          </a:custGeom>
          <a:solidFill>
            <a:srgbClr val="4C4C4C"/>
          </a:solidFill>
        </p:spPr>
        <p:txBody>
          <a:bodyPr wrap="square" lIns="0" tIns="0" rIns="0" bIns="0" rtlCol="0"/>
          <a:lstStyle/>
          <a:p>
            <a:endParaRPr/>
          </a:p>
        </p:txBody>
      </p:sp>
      <p:sp>
        <p:nvSpPr>
          <p:cNvPr id="14" name="object 14"/>
          <p:cNvSpPr/>
          <p:nvPr/>
        </p:nvSpPr>
        <p:spPr>
          <a:xfrm>
            <a:off x="3820121" y="2918104"/>
            <a:ext cx="2527300" cy="1543050"/>
          </a:xfrm>
          <a:custGeom>
            <a:avLst/>
            <a:gdLst/>
            <a:ahLst/>
            <a:cxnLst/>
            <a:rect l="l" t="t" r="r" b="b"/>
            <a:pathLst>
              <a:path w="2527300" h="1543050">
                <a:moveTo>
                  <a:pt x="0" y="1542580"/>
                </a:moveTo>
                <a:lnTo>
                  <a:pt x="2526944" y="1542580"/>
                </a:lnTo>
                <a:lnTo>
                  <a:pt x="2526944" y="0"/>
                </a:lnTo>
                <a:lnTo>
                  <a:pt x="0" y="0"/>
                </a:lnTo>
                <a:lnTo>
                  <a:pt x="0" y="1542580"/>
                </a:lnTo>
                <a:close/>
              </a:path>
            </a:pathLst>
          </a:custGeom>
          <a:solidFill>
            <a:srgbClr val="FFFFFF"/>
          </a:solidFill>
        </p:spPr>
        <p:txBody>
          <a:bodyPr wrap="square" lIns="0" tIns="0" rIns="0" bIns="0" rtlCol="0"/>
          <a:lstStyle/>
          <a:p>
            <a:endParaRPr/>
          </a:p>
        </p:txBody>
      </p:sp>
      <p:sp>
        <p:nvSpPr>
          <p:cNvPr id="15" name="object 15"/>
          <p:cNvSpPr/>
          <p:nvPr/>
        </p:nvSpPr>
        <p:spPr>
          <a:xfrm>
            <a:off x="3820121" y="4768380"/>
            <a:ext cx="2527300" cy="15240"/>
          </a:xfrm>
          <a:custGeom>
            <a:avLst/>
            <a:gdLst/>
            <a:ahLst/>
            <a:cxnLst/>
            <a:rect l="l" t="t" r="r" b="b"/>
            <a:pathLst>
              <a:path w="2527300" h="15239">
                <a:moveTo>
                  <a:pt x="0" y="14960"/>
                </a:moveTo>
                <a:lnTo>
                  <a:pt x="2526944" y="14960"/>
                </a:lnTo>
                <a:lnTo>
                  <a:pt x="2526944" y="0"/>
                </a:lnTo>
                <a:lnTo>
                  <a:pt x="0" y="0"/>
                </a:lnTo>
                <a:lnTo>
                  <a:pt x="0" y="14960"/>
                </a:lnTo>
                <a:close/>
              </a:path>
            </a:pathLst>
          </a:custGeom>
          <a:solidFill>
            <a:srgbClr val="FFFFFF"/>
          </a:solidFill>
        </p:spPr>
        <p:txBody>
          <a:bodyPr wrap="square" lIns="0" tIns="0" rIns="0" bIns="0" rtlCol="0"/>
          <a:lstStyle/>
          <a:p>
            <a:endParaRPr/>
          </a:p>
        </p:txBody>
      </p:sp>
      <p:sp>
        <p:nvSpPr>
          <p:cNvPr id="16" name="object 16"/>
          <p:cNvSpPr/>
          <p:nvPr/>
        </p:nvSpPr>
        <p:spPr>
          <a:xfrm>
            <a:off x="3820121" y="2918104"/>
            <a:ext cx="2527300" cy="1865630"/>
          </a:xfrm>
          <a:custGeom>
            <a:avLst/>
            <a:gdLst/>
            <a:ahLst/>
            <a:cxnLst/>
            <a:rect l="l" t="t" r="r" b="b"/>
            <a:pathLst>
              <a:path w="2527300" h="1865629">
                <a:moveTo>
                  <a:pt x="2526944" y="1865236"/>
                </a:moveTo>
                <a:lnTo>
                  <a:pt x="0" y="1865236"/>
                </a:lnTo>
                <a:lnTo>
                  <a:pt x="0" y="0"/>
                </a:lnTo>
                <a:lnTo>
                  <a:pt x="2526944" y="0"/>
                </a:lnTo>
                <a:lnTo>
                  <a:pt x="2526944" y="1865236"/>
                </a:lnTo>
                <a:close/>
              </a:path>
            </a:pathLst>
          </a:custGeom>
          <a:ln w="76200">
            <a:solidFill>
              <a:srgbClr val="4C4C4C"/>
            </a:solidFill>
          </a:ln>
        </p:spPr>
        <p:txBody>
          <a:bodyPr wrap="square" lIns="0" tIns="0" rIns="0" bIns="0" rtlCol="0"/>
          <a:lstStyle/>
          <a:p>
            <a:endParaRPr/>
          </a:p>
        </p:txBody>
      </p:sp>
      <p:sp>
        <p:nvSpPr>
          <p:cNvPr id="17" name="object 17"/>
          <p:cNvSpPr/>
          <p:nvPr/>
        </p:nvSpPr>
        <p:spPr>
          <a:xfrm>
            <a:off x="3835095" y="4460684"/>
            <a:ext cx="2497455" cy="307975"/>
          </a:xfrm>
          <a:custGeom>
            <a:avLst/>
            <a:gdLst/>
            <a:ahLst/>
            <a:cxnLst/>
            <a:rect l="l" t="t" r="r" b="b"/>
            <a:pathLst>
              <a:path w="2497454" h="307975">
                <a:moveTo>
                  <a:pt x="2497023" y="307695"/>
                </a:moveTo>
                <a:lnTo>
                  <a:pt x="0" y="307695"/>
                </a:lnTo>
                <a:lnTo>
                  <a:pt x="0" y="0"/>
                </a:lnTo>
                <a:lnTo>
                  <a:pt x="2497023" y="0"/>
                </a:lnTo>
                <a:lnTo>
                  <a:pt x="2497023" y="307695"/>
                </a:lnTo>
                <a:close/>
              </a:path>
            </a:pathLst>
          </a:custGeom>
          <a:solidFill>
            <a:srgbClr val="4C4C4C"/>
          </a:solidFill>
        </p:spPr>
        <p:txBody>
          <a:bodyPr wrap="square" lIns="0" tIns="0" rIns="0" bIns="0" rtlCol="0"/>
          <a:lstStyle/>
          <a:p>
            <a:endParaRPr/>
          </a:p>
        </p:txBody>
      </p:sp>
      <p:sp>
        <p:nvSpPr>
          <p:cNvPr id="18" name="object 18"/>
          <p:cNvSpPr/>
          <p:nvPr/>
        </p:nvSpPr>
        <p:spPr>
          <a:xfrm>
            <a:off x="5010315" y="4546677"/>
            <a:ext cx="154940" cy="154940"/>
          </a:xfrm>
          <a:custGeom>
            <a:avLst/>
            <a:gdLst/>
            <a:ahLst/>
            <a:cxnLst/>
            <a:rect l="l" t="t" r="r" b="b"/>
            <a:pathLst>
              <a:path w="154939" h="154939">
                <a:moveTo>
                  <a:pt x="77254" y="0"/>
                </a:moveTo>
                <a:lnTo>
                  <a:pt x="47180" y="6070"/>
                </a:lnTo>
                <a:lnTo>
                  <a:pt x="22625" y="22625"/>
                </a:lnTo>
                <a:lnTo>
                  <a:pt x="6070" y="47180"/>
                </a:lnTo>
                <a:lnTo>
                  <a:pt x="0" y="77254"/>
                </a:lnTo>
                <a:lnTo>
                  <a:pt x="6070" y="107327"/>
                </a:lnTo>
                <a:lnTo>
                  <a:pt x="22625" y="131883"/>
                </a:lnTo>
                <a:lnTo>
                  <a:pt x="47180" y="148437"/>
                </a:lnTo>
                <a:lnTo>
                  <a:pt x="77254" y="154508"/>
                </a:lnTo>
                <a:lnTo>
                  <a:pt x="107321" y="148437"/>
                </a:lnTo>
                <a:lnTo>
                  <a:pt x="131878" y="131883"/>
                </a:lnTo>
                <a:lnTo>
                  <a:pt x="148436" y="107327"/>
                </a:lnTo>
                <a:lnTo>
                  <a:pt x="154508" y="77254"/>
                </a:lnTo>
                <a:lnTo>
                  <a:pt x="148436" y="47180"/>
                </a:lnTo>
                <a:lnTo>
                  <a:pt x="131878" y="22625"/>
                </a:lnTo>
                <a:lnTo>
                  <a:pt x="107321" y="6070"/>
                </a:lnTo>
                <a:lnTo>
                  <a:pt x="77254" y="0"/>
                </a:lnTo>
                <a:close/>
              </a:path>
            </a:pathLst>
          </a:custGeom>
          <a:solidFill>
            <a:srgbClr val="FFFFFF"/>
          </a:solidFill>
        </p:spPr>
        <p:txBody>
          <a:bodyPr wrap="square" lIns="0" tIns="0" rIns="0" bIns="0" rtlCol="0"/>
          <a:lstStyle/>
          <a:p>
            <a:endParaRPr/>
          </a:p>
        </p:txBody>
      </p:sp>
      <p:sp>
        <p:nvSpPr>
          <p:cNvPr id="19" name="object 19"/>
          <p:cNvSpPr/>
          <p:nvPr/>
        </p:nvSpPr>
        <p:spPr>
          <a:xfrm>
            <a:off x="3986596" y="3082080"/>
            <a:ext cx="560070" cy="645160"/>
          </a:xfrm>
          <a:custGeom>
            <a:avLst/>
            <a:gdLst/>
            <a:ahLst/>
            <a:cxnLst/>
            <a:rect l="l" t="t" r="r" b="b"/>
            <a:pathLst>
              <a:path w="560070" h="645160">
                <a:moveTo>
                  <a:pt x="559904" y="0"/>
                </a:moveTo>
                <a:lnTo>
                  <a:pt x="278726" y="0"/>
                </a:lnTo>
                <a:lnTo>
                  <a:pt x="0" y="222808"/>
                </a:lnTo>
                <a:lnTo>
                  <a:pt x="0" y="644575"/>
                </a:lnTo>
                <a:lnTo>
                  <a:pt x="559904" y="0"/>
                </a:lnTo>
                <a:close/>
              </a:path>
            </a:pathLst>
          </a:custGeom>
          <a:solidFill>
            <a:srgbClr val="F7E842"/>
          </a:solidFill>
        </p:spPr>
        <p:txBody>
          <a:bodyPr wrap="square" lIns="0" tIns="0" rIns="0" bIns="0" rtlCol="0"/>
          <a:lstStyle/>
          <a:p>
            <a:endParaRPr/>
          </a:p>
        </p:txBody>
      </p:sp>
      <p:sp>
        <p:nvSpPr>
          <p:cNvPr id="20" name="object 20"/>
          <p:cNvSpPr/>
          <p:nvPr/>
        </p:nvSpPr>
        <p:spPr>
          <a:xfrm>
            <a:off x="3986596" y="3079949"/>
            <a:ext cx="994410" cy="991235"/>
          </a:xfrm>
          <a:custGeom>
            <a:avLst/>
            <a:gdLst/>
            <a:ahLst/>
            <a:cxnLst/>
            <a:rect l="l" t="t" r="r" b="b"/>
            <a:pathLst>
              <a:path w="994410" h="991235">
                <a:moveTo>
                  <a:pt x="994410" y="0"/>
                </a:moveTo>
                <a:lnTo>
                  <a:pt x="661352" y="10147"/>
                </a:lnTo>
                <a:lnTo>
                  <a:pt x="0" y="740435"/>
                </a:lnTo>
                <a:lnTo>
                  <a:pt x="0" y="990625"/>
                </a:lnTo>
                <a:lnTo>
                  <a:pt x="994410" y="0"/>
                </a:lnTo>
                <a:close/>
              </a:path>
            </a:pathLst>
          </a:custGeom>
          <a:solidFill>
            <a:srgbClr val="F7E842"/>
          </a:solidFill>
        </p:spPr>
        <p:txBody>
          <a:bodyPr wrap="square" lIns="0" tIns="0" rIns="0" bIns="0" rtlCol="0"/>
          <a:lstStyle/>
          <a:p>
            <a:endParaRPr/>
          </a:p>
        </p:txBody>
      </p:sp>
      <p:sp>
        <p:nvSpPr>
          <p:cNvPr id="21" name="object 21"/>
          <p:cNvSpPr/>
          <p:nvPr/>
        </p:nvSpPr>
        <p:spPr>
          <a:xfrm>
            <a:off x="788188" y="4584241"/>
            <a:ext cx="170815" cy="302895"/>
          </a:xfrm>
          <a:custGeom>
            <a:avLst/>
            <a:gdLst/>
            <a:ahLst/>
            <a:cxnLst/>
            <a:rect l="l" t="t" r="r" b="b"/>
            <a:pathLst>
              <a:path w="170815" h="302895">
                <a:moveTo>
                  <a:pt x="170662" y="0"/>
                </a:moveTo>
                <a:lnTo>
                  <a:pt x="0" y="146253"/>
                </a:lnTo>
                <a:lnTo>
                  <a:pt x="67208" y="166141"/>
                </a:lnTo>
                <a:lnTo>
                  <a:pt x="5956" y="302640"/>
                </a:lnTo>
                <a:lnTo>
                  <a:pt x="154686" y="142925"/>
                </a:lnTo>
                <a:lnTo>
                  <a:pt x="97383" y="125742"/>
                </a:lnTo>
                <a:lnTo>
                  <a:pt x="170662" y="0"/>
                </a:lnTo>
                <a:close/>
              </a:path>
            </a:pathLst>
          </a:custGeom>
          <a:solidFill>
            <a:srgbClr val="FAEB41"/>
          </a:solidFill>
        </p:spPr>
        <p:txBody>
          <a:bodyPr wrap="square" lIns="0" tIns="0" rIns="0" bIns="0" rtlCol="0"/>
          <a:lstStyle/>
          <a:p>
            <a:endParaRPr/>
          </a:p>
        </p:txBody>
      </p:sp>
      <p:sp>
        <p:nvSpPr>
          <p:cNvPr id="22" name="object 22"/>
          <p:cNvSpPr/>
          <p:nvPr/>
        </p:nvSpPr>
        <p:spPr>
          <a:xfrm>
            <a:off x="788188" y="4584241"/>
            <a:ext cx="170815" cy="302895"/>
          </a:xfrm>
          <a:custGeom>
            <a:avLst/>
            <a:gdLst/>
            <a:ahLst/>
            <a:cxnLst/>
            <a:rect l="l" t="t" r="r" b="b"/>
            <a:pathLst>
              <a:path w="170815" h="302895">
                <a:moveTo>
                  <a:pt x="5956" y="302640"/>
                </a:moveTo>
                <a:lnTo>
                  <a:pt x="154686" y="142925"/>
                </a:lnTo>
                <a:lnTo>
                  <a:pt x="97383" y="125742"/>
                </a:lnTo>
                <a:lnTo>
                  <a:pt x="170662" y="0"/>
                </a:lnTo>
                <a:lnTo>
                  <a:pt x="0" y="146253"/>
                </a:lnTo>
                <a:lnTo>
                  <a:pt x="67208" y="166141"/>
                </a:lnTo>
                <a:lnTo>
                  <a:pt x="5956" y="302640"/>
                </a:lnTo>
                <a:close/>
              </a:path>
            </a:pathLst>
          </a:custGeom>
          <a:ln w="26377">
            <a:solidFill>
              <a:srgbClr val="575756"/>
            </a:solidFill>
          </a:ln>
        </p:spPr>
        <p:txBody>
          <a:bodyPr wrap="square" lIns="0" tIns="0" rIns="0" bIns="0" rtlCol="0"/>
          <a:lstStyle/>
          <a:p>
            <a:endParaRPr/>
          </a:p>
        </p:txBody>
      </p:sp>
      <p:sp>
        <p:nvSpPr>
          <p:cNvPr id="23" name="object 23"/>
          <p:cNvSpPr/>
          <p:nvPr/>
        </p:nvSpPr>
        <p:spPr>
          <a:xfrm>
            <a:off x="1846334" y="5015965"/>
            <a:ext cx="247015" cy="429895"/>
          </a:xfrm>
          <a:custGeom>
            <a:avLst/>
            <a:gdLst/>
            <a:ahLst/>
            <a:cxnLst/>
            <a:rect l="l" t="t" r="r" b="b"/>
            <a:pathLst>
              <a:path w="247014" h="429895">
                <a:moveTo>
                  <a:pt x="246468" y="0"/>
                </a:moveTo>
                <a:lnTo>
                  <a:pt x="0" y="206730"/>
                </a:lnTo>
                <a:lnTo>
                  <a:pt x="97751" y="235635"/>
                </a:lnTo>
                <a:lnTo>
                  <a:pt x="10020" y="429450"/>
                </a:lnTo>
                <a:lnTo>
                  <a:pt x="224523" y="203352"/>
                </a:lnTo>
                <a:lnTo>
                  <a:pt x="141198" y="178396"/>
                </a:lnTo>
                <a:lnTo>
                  <a:pt x="246468" y="0"/>
                </a:lnTo>
                <a:close/>
              </a:path>
            </a:pathLst>
          </a:custGeom>
          <a:solidFill>
            <a:srgbClr val="FAEB41"/>
          </a:solidFill>
        </p:spPr>
        <p:txBody>
          <a:bodyPr wrap="square" lIns="0" tIns="0" rIns="0" bIns="0" rtlCol="0"/>
          <a:lstStyle/>
          <a:p>
            <a:endParaRPr/>
          </a:p>
        </p:txBody>
      </p:sp>
      <p:sp>
        <p:nvSpPr>
          <p:cNvPr id="24" name="object 24"/>
          <p:cNvSpPr/>
          <p:nvPr/>
        </p:nvSpPr>
        <p:spPr>
          <a:xfrm>
            <a:off x="1846334" y="5015965"/>
            <a:ext cx="247015" cy="429895"/>
          </a:xfrm>
          <a:custGeom>
            <a:avLst/>
            <a:gdLst/>
            <a:ahLst/>
            <a:cxnLst/>
            <a:rect l="l" t="t" r="r" b="b"/>
            <a:pathLst>
              <a:path w="247014" h="429895">
                <a:moveTo>
                  <a:pt x="10020" y="429450"/>
                </a:moveTo>
                <a:lnTo>
                  <a:pt x="224523" y="203352"/>
                </a:lnTo>
                <a:lnTo>
                  <a:pt x="141198" y="178396"/>
                </a:lnTo>
                <a:lnTo>
                  <a:pt x="246468" y="0"/>
                </a:lnTo>
                <a:lnTo>
                  <a:pt x="0" y="206730"/>
                </a:lnTo>
                <a:lnTo>
                  <a:pt x="97751" y="235635"/>
                </a:lnTo>
                <a:lnTo>
                  <a:pt x="10020" y="429450"/>
                </a:lnTo>
                <a:close/>
              </a:path>
            </a:pathLst>
          </a:custGeom>
          <a:ln w="26377">
            <a:solidFill>
              <a:srgbClr val="575756"/>
            </a:solidFill>
          </a:ln>
        </p:spPr>
        <p:txBody>
          <a:bodyPr wrap="square" lIns="0" tIns="0" rIns="0" bIns="0" rtlCol="0"/>
          <a:lstStyle/>
          <a:p>
            <a:endParaRPr/>
          </a:p>
        </p:txBody>
      </p:sp>
      <p:sp>
        <p:nvSpPr>
          <p:cNvPr id="25" name="object 25"/>
          <p:cNvSpPr/>
          <p:nvPr/>
        </p:nvSpPr>
        <p:spPr>
          <a:xfrm>
            <a:off x="660323" y="5145741"/>
            <a:ext cx="229870" cy="400050"/>
          </a:xfrm>
          <a:custGeom>
            <a:avLst/>
            <a:gdLst/>
            <a:ahLst/>
            <a:cxnLst/>
            <a:rect l="l" t="t" r="r" b="b"/>
            <a:pathLst>
              <a:path w="229869" h="400050">
                <a:moveTo>
                  <a:pt x="229336" y="0"/>
                </a:moveTo>
                <a:lnTo>
                  <a:pt x="0" y="192455"/>
                </a:lnTo>
                <a:lnTo>
                  <a:pt x="90944" y="219341"/>
                </a:lnTo>
                <a:lnTo>
                  <a:pt x="9296" y="399745"/>
                </a:lnTo>
                <a:lnTo>
                  <a:pt x="208889" y="189280"/>
                </a:lnTo>
                <a:lnTo>
                  <a:pt x="131368" y="166052"/>
                </a:lnTo>
                <a:lnTo>
                  <a:pt x="229336" y="0"/>
                </a:lnTo>
                <a:close/>
              </a:path>
            </a:pathLst>
          </a:custGeom>
          <a:solidFill>
            <a:srgbClr val="FAEB41"/>
          </a:solidFill>
        </p:spPr>
        <p:txBody>
          <a:bodyPr wrap="square" lIns="0" tIns="0" rIns="0" bIns="0" rtlCol="0"/>
          <a:lstStyle/>
          <a:p>
            <a:endParaRPr/>
          </a:p>
        </p:txBody>
      </p:sp>
      <p:sp>
        <p:nvSpPr>
          <p:cNvPr id="26" name="object 26"/>
          <p:cNvSpPr/>
          <p:nvPr/>
        </p:nvSpPr>
        <p:spPr>
          <a:xfrm>
            <a:off x="660323" y="5145741"/>
            <a:ext cx="229870" cy="400050"/>
          </a:xfrm>
          <a:custGeom>
            <a:avLst/>
            <a:gdLst/>
            <a:ahLst/>
            <a:cxnLst/>
            <a:rect l="l" t="t" r="r" b="b"/>
            <a:pathLst>
              <a:path w="229869" h="400050">
                <a:moveTo>
                  <a:pt x="9296" y="399745"/>
                </a:moveTo>
                <a:lnTo>
                  <a:pt x="208889" y="189280"/>
                </a:lnTo>
                <a:lnTo>
                  <a:pt x="131368" y="166052"/>
                </a:lnTo>
                <a:lnTo>
                  <a:pt x="229336" y="0"/>
                </a:lnTo>
                <a:lnTo>
                  <a:pt x="0" y="192455"/>
                </a:lnTo>
                <a:lnTo>
                  <a:pt x="90944" y="219341"/>
                </a:lnTo>
                <a:lnTo>
                  <a:pt x="9296" y="399745"/>
                </a:lnTo>
                <a:close/>
              </a:path>
            </a:pathLst>
          </a:custGeom>
          <a:ln w="26377">
            <a:solidFill>
              <a:srgbClr val="575756"/>
            </a:solidFill>
          </a:ln>
        </p:spPr>
        <p:txBody>
          <a:bodyPr wrap="square" lIns="0" tIns="0" rIns="0" bIns="0" rtlCol="0"/>
          <a:lstStyle/>
          <a:p>
            <a:endParaRPr/>
          </a:p>
        </p:txBody>
      </p:sp>
      <p:sp>
        <p:nvSpPr>
          <p:cNvPr id="27" name="object 27"/>
          <p:cNvSpPr/>
          <p:nvPr/>
        </p:nvSpPr>
        <p:spPr>
          <a:xfrm>
            <a:off x="3286073" y="4793227"/>
            <a:ext cx="283210" cy="586105"/>
          </a:xfrm>
          <a:custGeom>
            <a:avLst/>
            <a:gdLst/>
            <a:ahLst/>
            <a:cxnLst/>
            <a:rect l="l" t="t" r="r" b="b"/>
            <a:pathLst>
              <a:path w="283210" h="586104">
                <a:moveTo>
                  <a:pt x="265061" y="0"/>
                </a:moveTo>
                <a:lnTo>
                  <a:pt x="0" y="310641"/>
                </a:lnTo>
                <a:lnTo>
                  <a:pt x="130111" y="325373"/>
                </a:lnTo>
                <a:lnTo>
                  <a:pt x="62839" y="585495"/>
                </a:lnTo>
                <a:lnTo>
                  <a:pt x="283121" y="257708"/>
                </a:lnTo>
                <a:lnTo>
                  <a:pt x="172148" y="244741"/>
                </a:lnTo>
                <a:lnTo>
                  <a:pt x="265061" y="0"/>
                </a:lnTo>
                <a:close/>
              </a:path>
            </a:pathLst>
          </a:custGeom>
          <a:solidFill>
            <a:srgbClr val="FAEB41"/>
          </a:solidFill>
        </p:spPr>
        <p:txBody>
          <a:bodyPr wrap="square" lIns="0" tIns="0" rIns="0" bIns="0" rtlCol="0"/>
          <a:lstStyle/>
          <a:p>
            <a:endParaRPr/>
          </a:p>
        </p:txBody>
      </p:sp>
      <p:sp>
        <p:nvSpPr>
          <p:cNvPr id="28" name="object 28"/>
          <p:cNvSpPr/>
          <p:nvPr/>
        </p:nvSpPr>
        <p:spPr>
          <a:xfrm>
            <a:off x="3286073" y="4793227"/>
            <a:ext cx="283210" cy="586105"/>
          </a:xfrm>
          <a:custGeom>
            <a:avLst/>
            <a:gdLst/>
            <a:ahLst/>
            <a:cxnLst/>
            <a:rect l="l" t="t" r="r" b="b"/>
            <a:pathLst>
              <a:path w="283210" h="586104">
                <a:moveTo>
                  <a:pt x="62839" y="585495"/>
                </a:moveTo>
                <a:lnTo>
                  <a:pt x="283121" y="257708"/>
                </a:lnTo>
                <a:lnTo>
                  <a:pt x="172148" y="244741"/>
                </a:lnTo>
                <a:lnTo>
                  <a:pt x="265061" y="0"/>
                </a:lnTo>
                <a:lnTo>
                  <a:pt x="0" y="310641"/>
                </a:lnTo>
                <a:lnTo>
                  <a:pt x="130111" y="325373"/>
                </a:lnTo>
                <a:lnTo>
                  <a:pt x="62839" y="585495"/>
                </a:lnTo>
                <a:close/>
              </a:path>
            </a:pathLst>
          </a:custGeom>
          <a:ln w="26377">
            <a:solidFill>
              <a:srgbClr val="575756"/>
            </a:solidFill>
          </a:ln>
        </p:spPr>
        <p:txBody>
          <a:bodyPr wrap="square" lIns="0" tIns="0" rIns="0" bIns="0" rtlCol="0"/>
          <a:lstStyle/>
          <a:p>
            <a:endParaRPr/>
          </a:p>
        </p:txBody>
      </p:sp>
      <p:sp>
        <p:nvSpPr>
          <p:cNvPr id="29" name="object 29"/>
          <p:cNvSpPr txBox="1"/>
          <p:nvPr/>
        </p:nvSpPr>
        <p:spPr>
          <a:xfrm rot="20880000">
            <a:off x="913001" y="4743842"/>
            <a:ext cx="372240" cy="317500"/>
          </a:xfrm>
          <a:prstGeom prst="rect">
            <a:avLst/>
          </a:prstGeom>
        </p:spPr>
        <p:txBody>
          <a:bodyPr vert="horz" wrap="square" lIns="0" tIns="0" rIns="0" bIns="0" rtlCol="0">
            <a:spAutoFit/>
          </a:bodyPr>
          <a:lstStyle/>
          <a:p>
            <a:pPr>
              <a:lnSpc>
                <a:spcPts val="2425"/>
              </a:lnSpc>
            </a:pPr>
            <a:r>
              <a:rPr lang="fr-BE" sz="2500" b="1">
                <a:solidFill>
                  <a:srgbClr val="575756"/>
                </a:solidFill>
                <a:latin typeface="Helvetica"/>
                <a:cs typeface="Helvetica"/>
              </a:rPr>
              <a:t>?</a:t>
            </a:r>
          </a:p>
        </p:txBody>
      </p:sp>
      <p:sp>
        <p:nvSpPr>
          <p:cNvPr id="30" name="object 30"/>
          <p:cNvSpPr txBox="1"/>
          <p:nvPr/>
        </p:nvSpPr>
        <p:spPr>
          <a:xfrm rot="300000">
            <a:off x="896815" y="5072438"/>
            <a:ext cx="375254" cy="317500"/>
          </a:xfrm>
          <a:prstGeom prst="rect">
            <a:avLst/>
          </a:prstGeom>
        </p:spPr>
        <p:txBody>
          <a:bodyPr vert="horz" wrap="square" lIns="0" tIns="0" rIns="0" bIns="0" rtlCol="0">
            <a:spAutoFit/>
          </a:bodyPr>
          <a:lstStyle/>
          <a:p>
            <a:pPr>
              <a:lnSpc>
                <a:spcPts val="2410"/>
              </a:lnSpc>
            </a:pPr>
            <a:r>
              <a:rPr lang="fr-BE" sz="2500" b="1">
                <a:solidFill>
                  <a:srgbClr val="575756"/>
                </a:solidFill>
                <a:latin typeface="Helvetica"/>
                <a:cs typeface="Helvetica"/>
              </a:rPr>
              <a:t>?</a:t>
            </a:r>
          </a:p>
        </p:txBody>
      </p:sp>
      <p:pic>
        <p:nvPicPr>
          <p:cNvPr id="31" name="Afbeelding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4078" y="1904858"/>
            <a:ext cx="2721629" cy="3750592"/>
          </a:xfrm>
          <a:prstGeom prst="rect">
            <a:avLst/>
          </a:prstGeom>
        </p:spPr>
      </p:pic>
    </p:spTree>
    <p:extLst>
      <p:ext uri="{BB962C8B-B14F-4D97-AF65-F5344CB8AC3E}">
        <p14:creationId xmlns:p14="http://schemas.microsoft.com/office/powerpoint/2010/main" val="266920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0ef32571-be88-48b0-9b27-f305670e4467">CONNECT-1181680545-1406</_dlc_DocId>
    <_dlc_DocIdUrl xmlns="0ef32571-be88-48b0-9b27-f305670e4467">
      <Url>https://connectbe.sharepoint.com/projectenlopend/eliastevin/_layouts/15/DocIdRedir.aspx?ID=CONNECT-1181680545-1406</Url>
      <Description>CONNECT-1181680545-1406</Description>
    </_dlc_DocIdUrl>
    <Omschrijving xmlns="11C3AE41-A23D-45E1-B641-255873BD890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7ADB32277271F469756A08CF987384F" ma:contentTypeVersion="0" ma:contentTypeDescription="Een nieuw document maken." ma:contentTypeScope="" ma:versionID="aaf2fee89dd3480111896cfd48645f74">
  <xsd:schema xmlns:xsd="http://www.w3.org/2001/XMLSchema" xmlns:xs="http://www.w3.org/2001/XMLSchema" xmlns:p="http://schemas.microsoft.com/office/2006/metadata/properties" xmlns:ns2="0ef32571-be88-48b0-9b27-f305670e4467" xmlns:ns3="11C3AE41-A23D-45E1-B641-255873BD8909" targetNamespace="http://schemas.microsoft.com/office/2006/metadata/properties" ma:root="true" ma:fieldsID="e109519620c76f4adbf071a54e08536b" ns2:_="" ns3:_="">
    <xsd:import namespace="0ef32571-be88-48b0-9b27-f305670e4467"/>
    <xsd:import namespace="11C3AE41-A23D-45E1-B641-255873BD8909"/>
    <xsd:element name="properties">
      <xsd:complexType>
        <xsd:sequence>
          <xsd:element name="documentManagement">
            <xsd:complexType>
              <xsd:all>
                <xsd:element ref="ns2:_dlc_DocId" minOccurs="0"/>
                <xsd:element ref="ns2:_dlc_DocIdUrl" minOccurs="0"/>
                <xsd:element ref="ns2:_dlc_DocIdPersistId" minOccurs="0"/>
                <xsd:element ref="ns3:Omschrijving"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32571-be88-48b0-9b27-f305670e4467"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1C3AE41-A23D-45E1-B641-255873BD8909" elementFormDefault="qualified">
    <xsd:import namespace="http://schemas.microsoft.com/office/2006/documentManagement/types"/>
    <xsd:import namespace="http://schemas.microsoft.com/office/infopath/2007/PartnerControls"/>
    <xsd:element name="Omschrijving" ma:index="11" nillable="true" ma:displayName="Omschrijving" ma:internalName="Omschrijving">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D8C0C0-E0FE-4369-9DE4-A629FF2E376B}">
  <ds:schemaRefs>
    <ds:schemaRef ds:uri="http://schemas.microsoft.com/sharepoint/events"/>
  </ds:schemaRefs>
</ds:datastoreItem>
</file>

<file path=customXml/itemProps2.xml><?xml version="1.0" encoding="utf-8"?>
<ds:datastoreItem xmlns:ds="http://schemas.openxmlformats.org/officeDocument/2006/customXml" ds:itemID="{EDE7BD32-DF54-42E9-8524-BA468DAA414D}">
  <ds:schemaRefs>
    <ds:schemaRef ds:uri="http://www.w3.org/XML/1998/namespace"/>
    <ds:schemaRef ds:uri="0ef32571-be88-48b0-9b27-f305670e4467"/>
    <ds:schemaRef ds:uri="http://schemas.microsoft.com/office/2006/metadata/properties"/>
    <ds:schemaRef ds:uri="11C3AE41-A23D-45E1-B641-255873BD8909"/>
    <ds:schemaRef ds:uri="http://purl.org/dc/dcmitype/"/>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66AB06F5-E1B3-422E-9CBC-786B34D6D2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f32571-be88-48b0-9b27-f305670e4467"/>
    <ds:schemaRef ds:uri="11C3AE41-A23D-45E1-B641-255873BD89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E2D574E-BDB7-42C5-82BC-415524B6DC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749</TotalTime>
  <Words>2000</Words>
  <Application>Microsoft Office PowerPoint</Application>
  <PresentationFormat>Personnalisé</PresentationFormat>
  <Paragraphs>566</Paragraphs>
  <Slides>49</Slides>
  <Notes>49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49</vt:i4>
      </vt:variant>
    </vt:vector>
  </HeadingPairs>
  <TitlesOfParts>
    <vt:vector size="55" baseType="lpstr">
      <vt:lpstr>Arial</vt:lpstr>
      <vt:lpstr>Calibri</vt:lpstr>
      <vt:lpstr>Helvetica</vt:lpstr>
      <vt:lpstr>Helvetica Neue</vt:lpstr>
      <vt:lpstr>Wingdings</vt:lpstr>
      <vt:lpstr>Office Theme</vt:lpstr>
      <vt:lpstr>Présentation PowerPoint</vt:lpstr>
      <vt:lpstr>Ce kit pédagogique comporte cinq modules : </vt:lpstr>
      <vt:lpstr>Présentation PowerPoint</vt:lpstr>
      <vt:lpstr>La terre se réchauffe... </vt:lpstr>
      <vt:lpstr>Mais quelle en est la cause ?</vt:lpstr>
      <vt:lpstr>Ce kit pédagogique comporte cinq modules : </vt:lpstr>
      <vt:lpstr>Présentation PowerPoint</vt:lpstr>
      <vt:lpstr>Présentation PowerPoint</vt:lpstr>
      <vt:lpstr>Présentation PowerPoint</vt:lpstr>
      <vt:lpstr>Ce kit pédagogique comporte cinq modules : </vt:lpstr>
      <vt:lpstr>Présentation PowerPoint</vt:lpstr>
      <vt:lpstr>De la source d’énergie à l’électricité</vt:lpstr>
      <vt:lpstr>Toutes les sources d’énergie peuvent servir à produire de l’électricité</vt:lpstr>
      <vt:lpstr>Présentation PowerPoint</vt:lpstr>
      <vt:lpstr>Sources non renouvelables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Biomasse</vt:lpstr>
      <vt:lpstr>Géothermie</vt:lpstr>
      <vt:lpstr>Présentation PowerPoint</vt:lpstr>
      <vt:lpstr>Ce kit pédagogique comporte cinq modules : </vt:lpstr>
      <vt:lpstr>Présentation PowerPoint</vt:lpstr>
      <vt:lpstr>Comment l’électricité arrive-t-elle jusqu’à nos prises de courant ? </vt:lpstr>
      <vt:lpstr>Qu’est-ce qu’un conducteur ?</vt:lpstr>
      <vt:lpstr>Le réseau électrique ressemble à une carte routière</vt:lpstr>
      <vt:lpstr>Les autoroutes du réseau électrique s’appellent « lignes à haute tension ». Les routes secondaires sont les lignes à moyenne et basse tension.  Les postes à haute tension correspondent aux entrées, sorties et échangeurs où transite toute l’électricité.</vt:lpstr>
      <vt:lpstr>Raccordez toutes les maisons à la source d’énergie</vt:lpstr>
      <vt:lpstr>Raccordez toutes les maisons à la source d’énergie via un poste intermédiaire</vt:lpstr>
      <vt:lpstr>Ce kit pédagogique comporte cinq modules : </vt:lpstr>
      <vt:lpstr>Présentation PowerPoint</vt:lpstr>
      <vt:lpstr>Qu’est-ce que la transition énergétique ?</vt:lpstr>
      <vt:lpstr>Qu’est-ce que la transition énergétique ?</vt:lpstr>
      <vt:lpstr>La transition énergétique – le triangle énergétique</vt:lpstr>
      <vt:lpstr>Limiter la demande en énergie</vt:lpstr>
      <vt:lpstr>Limiter la demande en énergie</vt:lpstr>
      <vt:lpstr>Limiter la demande en énergie </vt:lpstr>
      <vt:lpstr>Consommer l’énergie à un meilleur moment</vt:lpstr>
      <vt:lpstr>Le réseau à haute tension actuel</vt:lpstr>
      <vt:lpstr>Mais une seule centrale nucléaire = beaucoup d’éoliennes</vt:lpstr>
      <vt:lpstr>Plus de liaisons en Belgique  et vers l’étranger</vt:lpstr>
      <vt:lpstr>Jeu de société ElectriCITY  </vt:lpstr>
      <vt:lpstr>Des questions ?</vt:lpstr>
      <vt:lpstr>Fin du kit pédagogique. Appuyez sur ESC ou cliquez sur la porte pour fermer la présentation.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Mentens Jeroen</dc:creator>
  <cp:lastModifiedBy>Louis Matagne</cp:lastModifiedBy>
  <cp:revision>601</cp:revision>
  <cp:lastPrinted>2017-10-17T09:56:51Z</cp:lastPrinted>
  <dcterms:created xsi:type="dcterms:W3CDTF">2016-02-12T15:07:00Z</dcterms:created>
  <dcterms:modified xsi:type="dcterms:W3CDTF">2018-03-22T13:19:09Z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2016-02-12T00:00:00Z</vt:filetime>
  </property>
  <property fmtid="{D5CDD505-2E9C-101B-9397-08002B2CF9AE}" pid="3" name="Creator">
    <vt:lpwstr>Adobe InDesign CC 2015 (Macintosh)</vt:lpwstr>
  </property>
  <property fmtid="{D5CDD505-2E9C-101B-9397-08002B2CF9AE}" pid="4" name="LastSaved">
    <vt:filetime>2016-02-12T00:00:00Z</vt:filetime>
  </property>
  <property fmtid="{D5CDD505-2E9C-101B-9397-08002B2CF9AE}" pid="5" name="_dlc_DocIdItemGuid">
    <vt:lpwstr>8261f892-b4f9-4836-8877-d9d3ca9dad52</vt:lpwstr>
  </property>
  <property fmtid="{D5CDD505-2E9C-101B-9397-08002B2CF9AE}" pid="6" name="ContentTypeId">
    <vt:lpwstr>0x01010067ADB32277271F469756A08CF987384F</vt:lpwstr>
  </property>
</Properties>
</file>